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353" r:id="rId3"/>
    <p:sldId id="506" r:id="rId4"/>
    <p:sldId id="556" r:id="rId5"/>
    <p:sldId id="557" r:id="rId6"/>
    <p:sldId id="536" r:id="rId7"/>
    <p:sldId id="543" r:id="rId8"/>
    <p:sldId id="537" r:id="rId9"/>
    <p:sldId id="538" r:id="rId10"/>
    <p:sldId id="539" r:id="rId11"/>
    <p:sldId id="535" r:id="rId12"/>
    <p:sldId id="507" r:id="rId13"/>
    <p:sldId id="510" r:id="rId14"/>
    <p:sldId id="511" r:id="rId15"/>
    <p:sldId id="512" r:id="rId16"/>
    <p:sldId id="513" r:id="rId17"/>
    <p:sldId id="508" r:id="rId18"/>
    <p:sldId id="509" r:id="rId19"/>
    <p:sldId id="531" r:id="rId20"/>
    <p:sldId id="544" r:id="rId21"/>
    <p:sldId id="532" r:id="rId22"/>
    <p:sldId id="558" r:id="rId23"/>
    <p:sldId id="534" r:id="rId24"/>
    <p:sldId id="540" r:id="rId25"/>
    <p:sldId id="541" r:id="rId26"/>
    <p:sldId id="542" r:id="rId27"/>
    <p:sldId id="551" r:id="rId28"/>
    <p:sldId id="533" r:id="rId29"/>
    <p:sldId id="514" r:id="rId30"/>
    <p:sldId id="515" r:id="rId31"/>
    <p:sldId id="545" r:id="rId32"/>
    <p:sldId id="559" r:id="rId33"/>
    <p:sldId id="560" r:id="rId34"/>
    <p:sldId id="561" r:id="rId35"/>
    <p:sldId id="562" r:id="rId36"/>
    <p:sldId id="563" r:id="rId37"/>
    <p:sldId id="518" r:id="rId38"/>
    <p:sldId id="552" r:id="rId39"/>
    <p:sldId id="553" r:id="rId40"/>
    <p:sldId id="554" r:id="rId41"/>
    <p:sldId id="555" r:id="rId42"/>
    <p:sldId id="517" r:id="rId43"/>
    <p:sldId id="520" r:id="rId44"/>
    <p:sldId id="519" r:id="rId45"/>
    <p:sldId id="521" r:id="rId46"/>
    <p:sldId id="522" r:id="rId47"/>
    <p:sldId id="523" r:id="rId48"/>
    <p:sldId id="524" r:id="rId49"/>
    <p:sldId id="526" r:id="rId50"/>
    <p:sldId id="525" r:id="rId51"/>
    <p:sldId id="527" r:id="rId52"/>
    <p:sldId id="529" r:id="rId53"/>
    <p:sldId id="528" r:id="rId54"/>
    <p:sldId id="530" r:id="rId55"/>
    <p:sldId id="546" r:id="rId56"/>
    <p:sldId id="550" r:id="rId57"/>
    <p:sldId id="547" r:id="rId58"/>
    <p:sldId id="548" r:id="rId59"/>
    <p:sldId id="549" r:id="rId60"/>
    <p:sldId id="564" r:id="rId61"/>
    <p:sldId id="565" r:id="rId62"/>
    <p:sldId id="566" r:id="rId63"/>
    <p:sldId id="567" r:id="rId64"/>
    <p:sldId id="568" r:id="rId65"/>
    <p:sldId id="569" r:id="rId66"/>
    <p:sldId id="570" r:id="rId67"/>
    <p:sldId id="571" r:id="rId68"/>
    <p:sldId id="572" r:id="rId69"/>
    <p:sldId id="573" r:id="rId70"/>
    <p:sldId id="574" r:id="rId71"/>
    <p:sldId id="575" r:id="rId72"/>
    <p:sldId id="576" r:id="rId73"/>
    <p:sldId id="577" r:id="rId74"/>
    <p:sldId id="578" r:id="rId75"/>
    <p:sldId id="57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F"/>
    <a:srgbClr val="F3F2F3"/>
    <a:srgbClr val="2E6CA4"/>
    <a:srgbClr val="FFFFFF"/>
    <a:srgbClr val="356DE6"/>
    <a:srgbClr val="1288B7"/>
    <a:srgbClr val="38A6E2"/>
    <a:srgbClr val="5197D7"/>
    <a:srgbClr val="002060"/>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070" autoAdjust="0"/>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34691-D4F0-48CF-B37D-FD244D368237}" type="doc">
      <dgm:prSet loTypeId="urn:microsoft.com/office/officeart/2005/8/layout/pList1" loCatId="list" qsTypeId="urn:microsoft.com/office/officeart/2005/8/quickstyle/3d3" qsCatId="3D" csTypeId="urn:microsoft.com/office/officeart/2005/8/colors/accent1_2" csCatId="accent1" phldr="1"/>
      <dgm:spPr/>
      <dgm:t>
        <a:bodyPr/>
        <a:lstStyle/>
        <a:p>
          <a:endParaRPr lang="en-US"/>
        </a:p>
      </dgm:t>
    </dgm:pt>
    <dgm:pt modelId="{B6E3B63B-A6D5-4FA2-8987-A59A53B3B385}">
      <dgm:prSet phldrT="[Text]"/>
      <dgm:spPr/>
      <dgm:t>
        <a:bodyPr/>
        <a:lstStyle/>
        <a:p>
          <a:r>
            <a:rPr lang="en-US" dirty="0" smtClean="0">
              <a:latin typeface="Candara" panose="020E0502030303020204" pitchFamily="34" charset="0"/>
            </a:rPr>
            <a:t>Failure of CI/CD Pipelines</a:t>
          </a:r>
          <a:endParaRPr lang="en-US" dirty="0">
            <a:latin typeface="Candara" panose="020E0502030303020204" pitchFamily="34" charset="0"/>
          </a:endParaRPr>
        </a:p>
      </dgm:t>
    </dgm:pt>
    <dgm:pt modelId="{FBD6D367-9191-468E-97EA-695390BC9C53}" type="parTrans" cxnId="{A13A2DEF-6348-4940-86A7-50F4746A26A0}">
      <dgm:prSet/>
      <dgm:spPr/>
      <dgm:t>
        <a:bodyPr/>
        <a:lstStyle/>
        <a:p>
          <a:endParaRPr lang="en-US">
            <a:latin typeface="Candara" panose="020E0502030303020204" pitchFamily="34" charset="0"/>
          </a:endParaRPr>
        </a:p>
      </dgm:t>
    </dgm:pt>
    <dgm:pt modelId="{47B86947-ED4E-4886-9D88-E754FEABAD46}" type="sibTrans" cxnId="{A13A2DEF-6348-4940-86A7-50F4746A26A0}">
      <dgm:prSet/>
      <dgm:spPr/>
      <dgm:t>
        <a:bodyPr/>
        <a:lstStyle/>
        <a:p>
          <a:endParaRPr lang="en-US">
            <a:latin typeface="Candara" panose="020E0502030303020204" pitchFamily="34" charset="0"/>
          </a:endParaRPr>
        </a:p>
      </dgm:t>
    </dgm:pt>
    <dgm:pt modelId="{626EA35E-1B84-4002-8F43-060E397F06F3}">
      <dgm:prSet phldrT="[Text]"/>
      <dgm:spPr/>
      <dgm:t>
        <a:bodyPr/>
        <a:lstStyle/>
        <a:p>
          <a:r>
            <a:rPr lang="en-US" dirty="0" smtClean="0">
              <a:latin typeface="Candara" panose="020E0502030303020204" pitchFamily="34" charset="0"/>
            </a:rPr>
            <a:t>Application Issues</a:t>
          </a:r>
          <a:endParaRPr lang="en-US" dirty="0">
            <a:latin typeface="Candara" panose="020E0502030303020204" pitchFamily="34" charset="0"/>
          </a:endParaRPr>
        </a:p>
      </dgm:t>
    </dgm:pt>
    <dgm:pt modelId="{E1F238EB-CE95-45A1-9B6C-74110299F0F5}" type="parTrans" cxnId="{70AE018B-4EF5-4571-8E39-14E797227E42}">
      <dgm:prSet/>
      <dgm:spPr/>
      <dgm:t>
        <a:bodyPr/>
        <a:lstStyle/>
        <a:p>
          <a:endParaRPr lang="en-US">
            <a:latin typeface="Candara" panose="020E0502030303020204" pitchFamily="34" charset="0"/>
          </a:endParaRPr>
        </a:p>
      </dgm:t>
    </dgm:pt>
    <dgm:pt modelId="{83F18808-CAD2-43FC-BB82-B1A0EB9BCFE6}" type="sibTrans" cxnId="{70AE018B-4EF5-4571-8E39-14E797227E42}">
      <dgm:prSet/>
      <dgm:spPr/>
      <dgm:t>
        <a:bodyPr/>
        <a:lstStyle/>
        <a:p>
          <a:endParaRPr lang="en-US">
            <a:latin typeface="Candara" panose="020E0502030303020204" pitchFamily="34" charset="0"/>
          </a:endParaRPr>
        </a:p>
      </dgm:t>
    </dgm:pt>
    <dgm:pt modelId="{D6171614-42A2-47F3-8DB3-0DBA2FBFB2B6}">
      <dgm:prSet phldrT="[Text]"/>
      <dgm:spPr/>
      <dgm:t>
        <a:bodyPr/>
        <a:lstStyle/>
        <a:p>
          <a:r>
            <a:rPr lang="en-US" dirty="0" smtClean="0">
              <a:latin typeface="Candara" panose="020E0502030303020204" pitchFamily="34" charset="0"/>
            </a:rPr>
            <a:t>Infrastructure Issues</a:t>
          </a:r>
          <a:endParaRPr lang="en-US" dirty="0">
            <a:latin typeface="Candara" panose="020E0502030303020204" pitchFamily="34" charset="0"/>
          </a:endParaRPr>
        </a:p>
      </dgm:t>
    </dgm:pt>
    <dgm:pt modelId="{B0B38927-AC80-48E6-ADFA-0EEF73C3AEB0}" type="parTrans" cxnId="{F009C50C-6F8B-46DC-8F4A-9D648E5A18D5}">
      <dgm:prSet/>
      <dgm:spPr/>
      <dgm:t>
        <a:bodyPr/>
        <a:lstStyle/>
        <a:p>
          <a:endParaRPr lang="en-US">
            <a:latin typeface="Candara" panose="020E0502030303020204" pitchFamily="34" charset="0"/>
          </a:endParaRPr>
        </a:p>
      </dgm:t>
    </dgm:pt>
    <dgm:pt modelId="{BEBF35D1-A791-4738-A64D-3ECAD50C9966}" type="sibTrans" cxnId="{F009C50C-6F8B-46DC-8F4A-9D648E5A18D5}">
      <dgm:prSet/>
      <dgm:spPr/>
      <dgm:t>
        <a:bodyPr/>
        <a:lstStyle/>
        <a:p>
          <a:endParaRPr lang="en-US">
            <a:latin typeface="Candara" panose="020E0502030303020204" pitchFamily="34" charset="0"/>
          </a:endParaRPr>
        </a:p>
      </dgm:t>
    </dgm:pt>
    <dgm:pt modelId="{403C7FF9-5C5A-49B6-8F12-112CA38B4B8F}">
      <dgm:prSet phldrT="[Text]"/>
      <dgm:spPr/>
      <dgm:t>
        <a:bodyPr/>
        <a:lstStyle/>
        <a:p>
          <a:r>
            <a:rPr lang="en-US" dirty="0" smtClean="0">
              <a:latin typeface="Candara" panose="020E0502030303020204" pitchFamily="34" charset="0"/>
            </a:rPr>
            <a:t>Static Code Analysis</a:t>
          </a:r>
          <a:endParaRPr lang="en-US" dirty="0">
            <a:latin typeface="Candara" panose="020E0502030303020204" pitchFamily="34" charset="0"/>
          </a:endParaRPr>
        </a:p>
      </dgm:t>
    </dgm:pt>
    <dgm:pt modelId="{9A82D756-BCAF-42BB-AFB9-5C105E5A1E12}" type="parTrans" cxnId="{1395A008-FC03-4F20-B679-660B30334931}">
      <dgm:prSet/>
      <dgm:spPr/>
      <dgm:t>
        <a:bodyPr/>
        <a:lstStyle/>
        <a:p>
          <a:endParaRPr lang="en-US">
            <a:latin typeface="Candara" panose="020E0502030303020204" pitchFamily="34" charset="0"/>
          </a:endParaRPr>
        </a:p>
      </dgm:t>
    </dgm:pt>
    <dgm:pt modelId="{9128C4E4-138E-4D0F-B606-C3C29FFA38F2}" type="sibTrans" cxnId="{1395A008-FC03-4F20-B679-660B30334931}">
      <dgm:prSet/>
      <dgm:spPr/>
      <dgm:t>
        <a:bodyPr/>
        <a:lstStyle/>
        <a:p>
          <a:endParaRPr lang="en-US">
            <a:latin typeface="Candara" panose="020E0502030303020204" pitchFamily="34" charset="0"/>
          </a:endParaRPr>
        </a:p>
      </dgm:t>
    </dgm:pt>
    <dgm:pt modelId="{518649F2-805D-4497-B403-F825048297C9}" type="pres">
      <dgm:prSet presAssocID="{D9B34691-D4F0-48CF-B37D-FD244D368237}" presName="Name0" presStyleCnt="0">
        <dgm:presLayoutVars>
          <dgm:dir/>
          <dgm:resizeHandles val="exact"/>
        </dgm:presLayoutVars>
      </dgm:prSet>
      <dgm:spPr/>
      <dgm:t>
        <a:bodyPr/>
        <a:lstStyle/>
        <a:p>
          <a:endParaRPr lang="en-US"/>
        </a:p>
      </dgm:t>
    </dgm:pt>
    <dgm:pt modelId="{3EA9DA7F-9E63-4184-9439-701E6BC191EF}" type="pres">
      <dgm:prSet presAssocID="{B6E3B63B-A6D5-4FA2-8987-A59A53B3B385}" presName="compNode" presStyleCnt="0"/>
      <dgm:spPr/>
    </dgm:pt>
    <dgm:pt modelId="{62232D7D-CF46-4C17-94BC-250F50B8708C}" type="pres">
      <dgm:prSet presAssocID="{B6E3B63B-A6D5-4FA2-8987-A59A53B3B385}"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3832F963-F685-4BB0-BB95-C69BF77750C7}" type="pres">
      <dgm:prSet presAssocID="{B6E3B63B-A6D5-4FA2-8987-A59A53B3B385}" presName="textRect" presStyleLbl="revTx" presStyleIdx="0" presStyleCnt="4">
        <dgm:presLayoutVars>
          <dgm:bulletEnabled val="1"/>
        </dgm:presLayoutVars>
      </dgm:prSet>
      <dgm:spPr/>
      <dgm:t>
        <a:bodyPr/>
        <a:lstStyle/>
        <a:p>
          <a:endParaRPr lang="en-US"/>
        </a:p>
      </dgm:t>
    </dgm:pt>
    <dgm:pt modelId="{9B7850E8-3CB4-4EE8-890A-0899A16470C0}" type="pres">
      <dgm:prSet presAssocID="{47B86947-ED4E-4886-9D88-E754FEABAD46}" presName="sibTrans" presStyleLbl="sibTrans2D1" presStyleIdx="0" presStyleCnt="0"/>
      <dgm:spPr/>
      <dgm:t>
        <a:bodyPr/>
        <a:lstStyle/>
        <a:p>
          <a:endParaRPr lang="en-US"/>
        </a:p>
      </dgm:t>
    </dgm:pt>
    <dgm:pt modelId="{EA698CF7-7E1A-4420-87E9-E5F28147BB16}" type="pres">
      <dgm:prSet presAssocID="{626EA35E-1B84-4002-8F43-060E397F06F3}" presName="compNode" presStyleCnt="0"/>
      <dgm:spPr/>
    </dgm:pt>
    <dgm:pt modelId="{961F3B39-601D-4F88-ACD2-851D5523FA9C}" type="pres">
      <dgm:prSet presAssocID="{626EA35E-1B84-4002-8F43-060E397F06F3}"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DC324EAB-74A0-4197-AC3B-4B273ECFCED2}" type="pres">
      <dgm:prSet presAssocID="{626EA35E-1B84-4002-8F43-060E397F06F3}" presName="textRect" presStyleLbl="revTx" presStyleIdx="1" presStyleCnt="4">
        <dgm:presLayoutVars>
          <dgm:bulletEnabled val="1"/>
        </dgm:presLayoutVars>
      </dgm:prSet>
      <dgm:spPr/>
      <dgm:t>
        <a:bodyPr/>
        <a:lstStyle/>
        <a:p>
          <a:endParaRPr lang="en-US"/>
        </a:p>
      </dgm:t>
    </dgm:pt>
    <dgm:pt modelId="{3B3270D7-6EFA-4E86-87D1-3B7F2E91BE38}" type="pres">
      <dgm:prSet presAssocID="{83F18808-CAD2-43FC-BB82-B1A0EB9BCFE6}" presName="sibTrans" presStyleLbl="sibTrans2D1" presStyleIdx="0" presStyleCnt="0"/>
      <dgm:spPr/>
      <dgm:t>
        <a:bodyPr/>
        <a:lstStyle/>
        <a:p>
          <a:endParaRPr lang="en-US"/>
        </a:p>
      </dgm:t>
    </dgm:pt>
    <dgm:pt modelId="{BCA20C31-4134-4CF0-AEC1-C87BADB05FCD}" type="pres">
      <dgm:prSet presAssocID="{D6171614-42A2-47F3-8DB3-0DBA2FBFB2B6}" presName="compNode" presStyleCnt="0"/>
      <dgm:spPr/>
    </dgm:pt>
    <dgm:pt modelId="{02CEC669-757E-446D-809D-5DAD0BAEC10A}" type="pres">
      <dgm:prSet presAssocID="{D6171614-42A2-47F3-8DB3-0DBA2FBFB2B6}"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9EEEAA8F-317B-4DEC-BBE9-99B7E2B037A4}" type="pres">
      <dgm:prSet presAssocID="{D6171614-42A2-47F3-8DB3-0DBA2FBFB2B6}" presName="textRect" presStyleLbl="revTx" presStyleIdx="2" presStyleCnt="4">
        <dgm:presLayoutVars>
          <dgm:bulletEnabled val="1"/>
        </dgm:presLayoutVars>
      </dgm:prSet>
      <dgm:spPr/>
      <dgm:t>
        <a:bodyPr/>
        <a:lstStyle/>
        <a:p>
          <a:endParaRPr lang="en-US"/>
        </a:p>
      </dgm:t>
    </dgm:pt>
    <dgm:pt modelId="{98838A33-A0F8-4175-92E1-D72C15F6DC8D}" type="pres">
      <dgm:prSet presAssocID="{BEBF35D1-A791-4738-A64D-3ECAD50C9966}" presName="sibTrans" presStyleLbl="sibTrans2D1" presStyleIdx="0" presStyleCnt="0"/>
      <dgm:spPr/>
      <dgm:t>
        <a:bodyPr/>
        <a:lstStyle/>
        <a:p>
          <a:endParaRPr lang="en-US"/>
        </a:p>
      </dgm:t>
    </dgm:pt>
    <dgm:pt modelId="{B98FD94E-5BDF-4CD8-8DB5-D256DB4DD160}" type="pres">
      <dgm:prSet presAssocID="{403C7FF9-5C5A-49B6-8F12-112CA38B4B8F}" presName="compNode" presStyleCnt="0"/>
      <dgm:spPr/>
    </dgm:pt>
    <dgm:pt modelId="{2B1D3EF5-A032-4C39-9244-257D5F3FBFAF}" type="pres">
      <dgm:prSet presAssocID="{403C7FF9-5C5A-49B6-8F12-112CA38B4B8F}"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07482AFE-F869-447A-9CD9-7173BB403D6F}" type="pres">
      <dgm:prSet presAssocID="{403C7FF9-5C5A-49B6-8F12-112CA38B4B8F}" presName="textRect" presStyleLbl="revTx" presStyleIdx="3" presStyleCnt="4">
        <dgm:presLayoutVars>
          <dgm:bulletEnabled val="1"/>
        </dgm:presLayoutVars>
      </dgm:prSet>
      <dgm:spPr/>
      <dgm:t>
        <a:bodyPr/>
        <a:lstStyle/>
        <a:p>
          <a:endParaRPr lang="en-US"/>
        </a:p>
      </dgm:t>
    </dgm:pt>
  </dgm:ptLst>
  <dgm:cxnLst>
    <dgm:cxn modelId="{DBC17307-169E-48FA-9F1E-3ADE4EE063A2}" type="presOf" srcId="{83F18808-CAD2-43FC-BB82-B1A0EB9BCFE6}" destId="{3B3270D7-6EFA-4E86-87D1-3B7F2E91BE38}" srcOrd="0" destOrd="0" presId="urn:microsoft.com/office/officeart/2005/8/layout/pList1"/>
    <dgm:cxn modelId="{1395A008-FC03-4F20-B679-660B30334931}" srcId="{D9B34691-D4F0-48CF-B37D-FD244D368237}" destId="{403C7FF9-5C5A-49B6-8F12-112CA38B4B8F}" srcOrd="3" destOrd="0" parTransId="{9A82D756-BCAF-42BB-AFB9-5C105E5A1E12}" sibTransId="{9128C4E4-138E-4D0F-B606-C3C29FFA38F2}"/>
    <dgm:cxn modelId="{C7D83140-4607-4E1E-A2BB-2429B9BA2E9A}" type="presOf" srcId="{403C7FF9-5C5A-49B6-8F12-112CA38B4B8F}" destId="{07482AFE-F869-447A-9CD9-7173BB403D6F}" srcOrd="0" destOrd="0" presId="urn:microsoft.com/office/officeart/2005/8/layout/pList1"/>
    <dgm:cxn modelId="{DF3FF208-4C98-40C5-A719-4C3EAF167BCB}" type="presOf" srcId="{B6E3B63B-A6D5-4FA2-8987-A59A53B3B385}" destId="{3832F963-F685-4BB0-BB95-C69BF77750C7}" srcOrd="0" destOrd="0" presId="urn:microsoft.com/office/officeart/2005/8/layout/pList1"/>
    <dgm:cxn modelId="{F009C50C-6F8B-46DC-8F4A-9D648E5A18D5}" srcId="{D9B34691-D4F0-48CF-B37D-FD244D368237}" destId="{D6171614-42A2-47F3-8DB3-0DBA2FBFB2B6}" srcOrd="2" destOrd="0" parTransId="{B0B38927-AC80-48E6-ADFA-0EEF73C3AEB0}" sibTransId="{BEBF35D1-A791-4738-A64D-3ECAD50C9966}"/>
    <dgm:cxn modelId="{70AE018B-4EF5-4571-8E39-14E797227E42}" srcId="{D9B34691-D4F0-48CF-B37D-FD244D368237}" destId="{626EA35E-1B84-4002-8F43-060E397F06F3}" srcOrd="1" destOrd="0" parTransId="{E1F238EB-CE95-45A1-9B6C-74110299F0F5}" sibTransId="{83F18808-CAD2-43FC-BB82-B1A0EB9BCFE6}"/>
    <dgm:cxn modelId="{F009C344-8F33-47F6-A829-64EEC2AE09F8}" type="presOf" srcId="{47B86947-ED4E-4886-9D88-E754FEABAD46}" destId="{9B7850E8-3CB4-4EE8-890A-0899A16470C0}" srcOrd="0" destOrd="0" presId="urn:microsoft.com/office/officeart/2005/8/layout/pList1"/>
    <dgm:cxn modelId="{47CF3A93-9000-4A06-AFDF-21747EDA61C9}" type="presOf" srcId="{BEBF35D1-A791-4738-A64D-3ECAD50C9966}" destId="{98838A33-A0F8-4175-92E1-D72C15F6DC8D}" srcOrd="0" destOrd="0" presId="urn:microsoft.com/office/officeart/2005/8/layout/pList1"/>
    <dgm:cxn modelId="{ACA7902B-E441-48B4-BEB9-EDB46B456004}" type="presOf" srcId="{D9B34691-D4F0-48CF-B37D-FD244D368237}" destId="{518649F2-805D-4497-B403-F825048297C9}" srcOrd="0" destOrd="0" presId="urn:microsoft.com/office/officeart/2005/8/layout/pList1"/>
    <dgm:cxn modelId="{A13A2DEF-6348-4940-86A7-50F4746A26A0}" srcId="{D9B34691-D4F0-48CF-B37D-FD244D368237}" destId="{B6E3B63B-A6D5-4FA2-8987-A59A53B3B385}" srcOrd="0" destOrd="0" parTransId="{FBD6D367-9191-468E-97EA-695390BC9C53}" sibTransId="{47B86947-ED4E-4886-9D88-E754FEABAD46}"/>
    <dgm:cxn modelId="{9A66CB42-4A38-4FB3-BF25-C759222399B0}" type="presOf" srcId="{D6171614-42A2-47F3-8DB3-0DBA2FBFB2B6}" destId="{9EEEAA8F-317B-4DEC-BBE9-99B7E2B037A4}" srcOrd="0" destOrd="0" presId="urn:microsoft.com/office/officeart/2005/8/layout/pList1"/>
    <dgm:cxn modelId="{52FA493B-B92A-4BA6-A808-D92357CC6A35}" type="presOf" srcId="{626EA35E-1B84-4002-8F43-060E397F06F3}" destId="{DC324EAB-74A0-4197-AC3B-4B273ECFCED2}" srcOrd="0" destOrd="0" presId="urn:microsoft.com/office/officeart/2005/8/layout/pList1"/>
    <dgm:cxn modelId="{EECD201F-9B7C-4C18-B602-1A5245550F45}" type="presParOf" srcId="{518649F2-805D-4497-B403-F825048297C9}" destId="{3EA9DA7F-9E63-4184-9439-701E6BC191EF}" srcOrd="0" destOrd="0" presId="urn:microsoft.com/office/officeart/2005/8/layout/pList1"/>
    <dgm:cxn modelId="{C42DC815-23DC-44F3-8FB3-9051F8F681AA}" type="presParOf" srcId="{3EA9DA7F-9E63-4184-9439-701E6BC191EF}" destId="{62232D7D-CF46-4C17-94BC-250F50B8708C}" srcOrd="0" destOrd="0" presId="urn:microsoft.com/office/officeart/2005/8/layout/pList1"/>
    <dgm:cxn modelId="{06885412-60F1-4179-9D45-E53BB4EA3A2E}" type="presParOf" srcId="{3EA9DA7F-9E63-4184-9439-701E6BC191EF}" destId="{3832F963-F685-4BB0-BB95-C69BF77750C7}" srcOrd="1" destOrd="0" presId="urn:microsoft.com/office/officeart/2005/8/layout/pList1"/>
    <dgm:cxn modelId="{330F7A28-A9CC-488F-9A61-0B0628ABBA2D}" type="presParOf" srcId="{518649F2-805D-4497-B403-F825048297C9}" destId="{9B7850E8-3CB4-4EE8-890A-0899A16470C0}" srcOrd="1" destOrd="0" presId="urn:microsoft.com/office/officeart/2005/8/layout/pList1"/>
    <dgm:cxn modelId="{38120517-4686-43E9-B404-0BC0B64B57B3}" type="presParOf" srcId="{518649F2-805D-4497-B403-F825048297C9}" destId="{EA698CF7-7E1A-4420-87E9-E5F28147BB16}" srcOrd="2" destOrd="0" presId="urn:microsoft.com/office/officeart/2005/8/layout/pList1"/>
    <dgm:cxn modelId="{8A82AEB6-7A66-479D-B59D-5020270BACC4}" type="presParOf" srcId="{EA698CF7-7E1A-4420-87E9-E5F28147BB16}" destId="{961F3B39-601D-4F88-ACD2-851D5523FA9C}" srcOrd="0" destOrd="0" presId="urn:microsoft.com/office/officeart/2005/8/layout/pList1"/>
    <dgm:cxn modelId="{FEA74F50-FE9F-4F13-8D9E-027436AC1E48}" type="presParOf" srcId="{EA698CF7-7E1A-4420-87E9-E5F28147BB16}" destId="{DC324EAB-74A0-4197-AC3B-4B273ECFCED2}" srcOrd="1" destOrd="0" presId="urn:microsoft.com/office/officeart/2005/8/layout/pList1"/>
    <dgm:cxn modelId="{F6DC98CB-E0CE-4C99-BB27-8CADDD332245}" type="presParOf" srcId="{518649F2-805D-4497-B403-F825048297C9}" destId="{3B3270D7-6EFA-4E86-87D1-3B7F2E91BE38}" srcOrd="3" destOrd="0" presId="urn:microsoft.com/office/officeart/2005/8/layout/pList1"/>
    <dgm:cxn modelId="{B767F769-38ED-4016-A613-DA2618C1E05F}" type="presParOf" srcId="{518649F2-805D-4497-B403-F825048297C9}" destId="{BCA20C31-4134-4CF0-AEC1-C87BADB05FCD}" srcOrd="4" destOrd="0" presId="urn:microsoft.com/office/officeart/2005/8/layout/pList1"/>
    <dgm:cxn modelId="{51CB3D5A-8703-40F3-8A57-B72661B506F3}" type="presParOf" srcId="{BCA20C31-4134-4CF0-AEC1-C87BADB05FCD}" destId="{02CEC669-757E-446D-809D-5DAD0BAEC10A}" srcOrd="0" destOrd="0" presId="urn:microsoft.com/office/officeart/2005/8/layout/pList1"/>
    <dgm:cxn modelId="{B20DD0F9-3C6B-4309-9E95-A6E645F0AEBB}" type="presParOf" srcId="{BCA20C31-4134-4CF0-AEC1-C87BADB05FCD}" destId="{9EEEAA8F-317B-4DEC-BBE9-99B7E2B037A4}" srcOrd="1" destOrd="0" presId="urn:microsoft.com/office/officeart/2005/8/layout/pList1"/>
    <dgm:cxn modelId="{622C7C4D-C187-426A-B908-19E4B759F833}" type="presParOf" srcId="{518649F2-805D-4497-B403-F825048297C9}" destId="{98838A33-A0F8-4175-92E1-D72C15F6DC8D}" srcOrd="5" destOrd="0" presId="urn:microsoft.com/office/officeart/2005/8/layout/pList1"/>
    <dgm:cxn modelId="{F9C823F3-C802-4AAE-9C83-58E5EB470656}" type="presParOf" srcId="{518649F2-805D-4497-B403-F825048297C9}" destId="{B98FD94E-5BDF-4CD8-8DB5-D256DB4DD160}" srcOrd="6" destOrd="0" presId="urn:microsoft.com/office/officeart/2005/8/layout/pList1"/>
    <dgm:cxn modelId="{15B9CD17-1DFF-418C-AC69-E9C8828EAC1E}" type="presParOf" srcId="{B98FD94E-5BDF-4CD8-8DB5-D256DB4DD160}" destId="{2B1D3EF5-A032-4C39-9244-257D5F3FBFAF}" srcOrd="0" destOrd="0" presId="urn:microsoft.com/office/officeart/2005/8/layout/pList1"/>
    <dgm:cxn modelId="{16F62D63-3EE5-4B83-9F55-AB20DD4F9EEB}" type="presParOf" srcId="{B98FD94E-5BDF-4CD8-8DB5-D256DB4DD160}" destId="{07482AFE-F869-447A-9CD9-7173BB403D6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C240E-C2E8-475F-A1A6-063D682CF7B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75446A2-9121-4D70-968E-17D47BFD9E83}">
      <dgm:prSet phldrT="[Text]" custT="1"/>
      <dgm:spPr/>
      <dgm:t>
        <a:bodyPr/>
        <a:lstStyle/>
        <a:p>
          <a:r>
            <a:rPr lang="en-US" sz="4000" dirty="0" smtClean="0">
              <a:latin typeface="Candara" panose="020E0502030303020204" pitchFamily="34" charset="0"/>
            </a:rPr>
            <a:t>Infrastructure Monitoring</a:t>
          </a:r>
          <a:endParaRPr lang="en-US" sz="4000" dirty="0">
            <a:latin typeface="Candara" panose="020E0502030303020204" pitchFamily="34" charset="0"/>
          </a:endParaRPr>
        </a:p>
      </dgm:t>
    </dgm:pt>
    <dgm:pt modelId="{152C10AD-0FAD-40B7-B922-3181811F2767}" type="parTrans" cxnId="{C96A6833-A465-4706-9EE8-F6A829D06284}">
      <dgm:prSet/>
      <dgm:spPr/>
      <dgm:t>
        <a:bodyPr/>
        <a:lstStyle/>
        <a:p>
          <a:endParaRPr lang="en-US">
            <a:latin typeface="Candara" panose="020E0502030303020204" pitchFamily="34" charset="0"/>
          </a:endParaRPr>
        </a:p>
      </dgm:t>
    </dgm:pt>
    <dgm:pt modelId="{998B2A11-313C-4F9F-BE40-0C33C466D335}" type="sibTrans" cxnId="{C96A6833-A465-4706-9EE8-F6A829D06284}">
      <dgm:prSet/>
      <dgm:spPr/>
      <dgm:t>
        <a:bodyPr/>
        <a:lstStyle/>
        <a:p>
          <a:endParaRPr lang="en-US">
            <a:latin typeface="Candara" panose="020E0502030303020204" pitchFamily="34" charset="0"/>
          </a:endParaRPr>
        </a:p>
      </dgm:t>
    </dgm:pt>
    <dgm:pt modelId="{CD822CD5-330F-46FF-ADAD-215308426A50}">
      <dgm:prSet phldrT="[Text]"/>
      <dgm:spPr/>
      <dgm:t>
        <a:bodyPr/>
        <a:lstStyle/>
        <a:p>
          <a:r>
            <a:rPr lang="en-US" dirty="0" smtClean="0">
              <a:latin typeface="Candara" panose="020E0502030303020204" pitchFamily="34" charset="0"/>
            </a:rPr>
            <a:t>Nagios and Prometheus</a:t>
          </a:r>
          <a:endParaRPr lang="en-US" dirty="0">
            <a:latin typeface="Candara" panose="020E0502030303020204" pitchFamily="34" charset="0"/>
          </a:endParaRPr>
        </a:p>
      </dgm:t>
    </dgm:pt>
    <dgm:pt modelId="{11AE2D70-A30D-4685-9319-1F029BC1AE09}" type="parTrans" cxnId="{7C94FD0C-4776-4C42-8F98-9A4B5528892C}">
      <dgm:prSet/>
      <dgm:spPr/>
      <dgm:t>
        <a:bodyPr/>
        <a:lstStyle/>
        <a:p>
          <a:endParaRPr lang="en-US">
            <a:latin typeface="Candara" panose="020E0502030303020204" pitchFamily="34" charset="0"/>
          </a:endParaRPr>
        </a:p>
      </dgm:t>
    </dgm:pt>
    <dgm:pt modelId="{EECF9ED8-6B25-439C-8D3F-1401B72C9B0A}" type="sibTrans" cxnId="{7C94FD0C-4776-4C42-8F98-9A4B5528892C}">
      <dgm:prSet/>
      <dgm:spPr/>
      <dgm:t>
        <a:bodyPr/>
        <a:lstStyle/>
        <a:p>
          <a:endParaRPr lang="en-US">
            <a:latin typeface="Candara" panose="020E0502030303020204" pitchFamily="34" charset="0"/>
          </a:endParaRPr>
        </a:p>
      </dgm:t>
    </dgm:pt>
    <dgm:pt modelId="{AD176FC5-D470-46A7-960D-22A336E3FCF8}">
      <dgm:prSet phldrT="[Text]"/>
      <dgm:spPr/>
      <dgm:t>
        <a:bodyPr/>
        <a:lstStyle/>
        <a:p>
          <a:r>
            <a:rPr lang="en-US" dirty="0" smtClean="0">
              <a:latin typeface="Candara" panose="020E0502030303020204" pitchFamily="34" charset="0"/>
            </a:rPr>
            <a:t>Application Monitoring</a:t>
          </a:r>
          <a:endParaRPr lang="en-US" dirty="0">
            <a:latin typeface="Candara" panose="020E0502030303020204" pitchFamily="34" charset="0"/>
          </a:endParaRPr>
        </a:p>
      </dgm:t>
    </dgm:pt>
    <dgm:pt modelId="{7757678B-A210-4A8F-8DFA-85C934C8C38F}" type="parTrans" cxnId="{BB3DD583-988C-462E-9382-47AA4C063683}">
      <dgm:prSet/>
      <dgm:spPr/>
      <dgm:t>
        <a:bodyPr/>
        <a:lstStyle/>
        <a:p>
          <a:endParaRPr lang="en-US">
            <a:latin typeface="Candara" panose="020E0502030303020204" pitchFamily="34" charset="0"/>
          </a:endParaRPr>
        </a:p>
      </dgm:t>
    </dgm:pt>
    <dgm:pt modelId="{E136109F-3C4F-4DD8-AFCF-20EA807BF7DC}" type="sibTrans" cxnId="{BB3DD583-988C-462E-9382-47AA4C063683}">
      <dgm:prSet/>
      <dgm:spPr/>
      <dgm:t>
        <a:bodyPr/>
        <a:lstStyle/>
        <a:p>
          <a:endParaRPr lang="en-US">
            <a:latin typeface="Candara" panose="020E0502030303020204" pitchFamily="34" charset="0"/>
          </a:endParaRPr>
        </a:p>
      </dgm:t>
    </dgm:pt>
    <dgm:pt modelId="{4DB3BBC7-1A56-4E1F-BC56-6577A435073B}">
      <dgm:prSet phldrT="[Text]"/>
      <dgm:spPr/>
      <dgm:t>
        <a:bodyPr/>
        <a:lstStyle/>
        <a:p>
          <a:r>
            <a:rPr lang="en-US" dirty="0" err="1" smtClean="0">
              <a:latin typeface="Candara" panose="020E0502030303020204" pitchFamily="34" charset="0"/>
            </a:rPr>
            <a:t>Datadog</a:t>
          </a:r>
          <a:r>
            <a:rPr lang="en-US" dirty="0" smtClean="0">
              <a:latin typeface="Candara" panose="020E0502030303020204" pitchFamily="34" charset="0"/>
            </a:rPr>
            <a:t> and </a:t>
          </a:r>
          <a:r>
            <a:rPr lang="en-US" dirty="0" err="1" smtClean="0">
              <a:latin typeface="Candara" panose="020E0502030303020204" pitchFamily="34" charset="0"/>
            </a:rPr>
            <a:t>Splunk</a:t>
          </a:r>
          <a:endParaRPr lang="en-US" dirty="0">
            <a:latin typeface="Candara" panose="020E0502030303020204" pitchFamily="34" charset="0"/>
          </a:endParaRPr>
        </a:p>
      </dgm:t>
    </dgm:pt>
    <dgm:pt modelId="{CCA0B086-E83F-431D-AA5E-6FD983D00ACE}" type="parTrans" cxnId="{C52540E9-8BBA-48A0-93F3-C62D8C95F969}">
      <dgm:prSet/>
      <dgm:spPr/>
      <dgm:t>
        <a:bodyPr/>
        <a:lstStyle/>
        <a:p>
          <a:endParaRPr lang="en-US">
            <a:latin typeface="Candara" panose="020E0502030303020204" pitchFamily="34" charset="0"/>
          </a:endParaRPr>
        </a:p>
      </dgm:t>
    </dgm:pt>
    <dgm:pt modelId="{6851CF98-AE28-4AB4-8425-0CBFED2A28D3}" type="sibTrans" cxnId="{C52540E9-8BBA-48A0-93F3-C62D8C95F969}">
      <dgm:prSet/>
      <dgm:spPr/>
      <dgm:t>
        <a:bodyPr/>
        <a:lstStyle/>
        <a:p>
          <a:endParaRPr lang="en-US">
            <a:latin typeface="Candara" panose="020E0502030303020204" pitchFamily="34" charset="0"/>
          </a:endParaRPr>
        </a:p>
      </dgm:t>
    </dgm:pt>
    <dgm:pt modelId="{06DA96CC-1BD5-4C1B-AF6F-684F457A95A4}">
      <dgm:prSet phldrT="[Text]"/>
      <dgm:spPr/>
      <dgm:t>
        <a:bodyPr/>
        <a:lstStyle/>
        <a:p>
          <a:r>
            <a:rPr lang="en-US" dirty="0" smtClean="0">
              <a:latin typeface="Candara" panose="020E0502030303020204" pitchFamily="34" charset="0"/>
            </a:rPr>
            <a:t>Network Monitoring</a:t>
          </a:r>
          <a:endParaRPr lang="en-US" dirty="0">
            <a:latin typeface="Candara" panose="020E0502030303020204" pitchFamily="34" charset="0"/>
          </a:endParaRPr>
        </a:p>
      </dgm:t>
    </dgm:pt>
    <dgm:pt modelId="{E310CD96-2CDA-4742-B12A-DF7DFB9E361C}" type="parTrans" cxnId="{37A6159B-7CC6-424C-8B86-55A19A4E2E67}">
      <dgm:prSet/>
      <dgm:spPr/>
      <dgm:t>
        <a:bodyPr/>
        <a:lstStyle/>
        <a:p>
          <a:endParaRPr lang="en-US">
            <a:latin typeface="Candara" panose="020E0502030303020204" pitchFamily="34" charset="0"/>
          </a:endParaRPr>
        </a:p>
      </dgm:t>
    </dgm:pt>
    <dgm:pt modelId="{3D744FA4-8713-4A2A-AE48-383CA9E322A1}" type="sibTrans" cxnId="{37A6159B-7CC6-424C-8B86-55A19A4E2E67}">
      <dgm:prSet/>
      <dgm:spPr/>
      <dgm:t>
        <a:bodyPr/>
        <a:lstStyle/>
        <a:p>
          <a:endParaRPr lang="en-US">
            <a:latin typeface="Candara" panose="020E0502030303020204" pitchFamily="34" charset="0"/>
          </a:endParaRPr>
        </a:p>
      </dgm:t>
    </dgm:pt>
    <dgm:pt modelId="{64D1EE7B-567B-49DD-A2DB-0C8807E85B01}">
      <dgm:prSet phldrT="[Text]"/>
      <dgm:spPr/>
      <dgm:t>
        <a:bodyPr/>
        <a:lstStyle/>
        <a:p>
          <a:r>
            <a:rPr lang="en-US" dirty="0" smtClean="0">
              <a:latin typeface="Candara" panose="020E0502030303020204" pitchFamily="34" charset="0"/>
            </a:rPr>
            <a:t>Wireshark and </a:t>
          </a:r>
          <a:r>
            <a:rPr lang="en-US" dirty="0" err="1" smtClean="0">
              <a:latin typeface="Candara" panose="020E0502030303020204" pitchFamily="34" charset="0"/>
            </a:rPr>
            <a:t>NMap</a:t>
          </a:r>
          <a:endParaRPr lang="en-US" dirty="0">
            <a:latin typeface="Candara" panose="020E0502030303020204" pitchFamily="34" charset="0"/>
          </a:endParaRPr>
        </a:p>
      </dgm:t>
    </dgm:pt>
    <dgm:pt modelId="{BC3AED70-916D-40B0-A598-39C16CE84D2B}" type="parTrans" cxnId="{4159D77C-1555-4D1F-8AE4-AE2DFD4B735D}">
      <dgm:prSet/>
      <dgm:spPr/>
      <dgm:t>
        <a:bodyPr/>
        <a:lstStyle/>
        <a:p>
          <a:endParaRPr lang="en-US">
            <a:latin typeface="Candara" panose="020E0502030303020204" pitchFamily="34" charset="0"/>
          </a:endParaRPr>
        </a:p>
      </dgm:t>
    </dgm:pt>
    <dgm:pt modelId="{ECC4454E-2143-4AE0-BB4C-2E41DAAAEAAC}" type="sibTrans" cxnId="{4159D77C-1555-4D1F-8AE4-AE2DFD4B735D}">
      <dgm:prSet/>
      <dgm:spPr/>
      <dgm:t>
        <a:bodyPr/>
        <a:lstStyle/>
        <a:p>
          <a:endParaRPr lang="en-US">
            <a:latin typeface="Candara" panose="020E0502030303020204" pitchFamily="34" charset="0"/>
          </a:endParaRPr>
        </a:p>
      </dgm:t>
    </dgm:pt>
    <dgm:pt modelId="{591D3F38-B876-44D1-9931-1533B01C2569}" type="pres">
      <dgm:prSet presAssocID="{5C2C240E-C2E8-475F-A1A6-063D682CF7B1}" presName="linear" presStyleCnt="0">
        <dgm:presLayoutVars>
          <dgm:animLvl val="lvl"/>
          <dgm:resizeHandles val="exact"/>
        </dgm:presLayoutVars>
      </dgm:prSet>
      <dgm:spPr/>
      <dgm:t>
        <a:bodyPr/>
        <a:lstStyle/>
        <a:p>
          <a:endParaRPr lang="en-US"/>
        </a:p>
      </dgm:t>
    </dgm:pt>
    <dgm:pt modelId="{01BEF5E4-32CA-4A84-92DC-5D1F3C9D79E5}" type="pres">
      <dgm:prSet presAssocID="{675446A2-9121-4D70-968E-17D47BFD9E83}" presName="parentText" presStyleLbl="node1" presStyleIdx="0" presStyleCnt="3" custScaleY="70869">
        <dgm:presLayoutVars>
          <dgm:chMax val="0"/>
          <dgm:bulletEnabled val="1"/>
        </dgm:presLayoutVars>
      </dgm:prSet>
      <dgm:spPr/>
      <dgm:t>
        <a:bodyPr/>
        <a:lstStyle/>
        <a:p>
          <a:endParaRPr lang="en-US"/>
        </a:p>
      </dgm:t>
    </dgm:pt>
    <dgm:pt modelId="{035425DA-E511-4CB7-A4DF-A9F355444350}" type="pres">
      <dgm:prSet presAssocID="{675446A2-9121-4D70-968E-17D47BFD9E83}" presName="childText" presStyleLbl="revTx" presStyleIdx="0" presStyleCnt="3">
        <dgm:presLayoutVars>
          <dgm:bulletEnabled val="1"/>
        </dgm:presLayoutVars>
      </dgm:prSet>
      <dgm:spPr/>
      <dgm:t>
        <a:bodyPr/>
        <a:lstStyle/>
        <a:p>
          <a:endParaRPr lang="en-US"/>
        </a:p>
      </dgm:t>
    </dgm:pt>
    <dgm:pt modelId="{7D4BB776-AACB-4B27-9EB3-A2E36A0D62E9}" type="pres">
      <dgm:prSet presAssocID="{AD176FC5-D470-46A7-960D-22A336E3FCF8}" presName="parentText" presStyleLbl="node1" presStyleIdx="1" presStyleCnt="3" custScaleY="70869">
        <dgm:presLayoutVars>
          <dgm:chMax val="0"/>
          <dgm:bulletEnabled val="1"/>
        </dgm:presLayoutVars>
      </dgm:prSet>
      <dgm:spPr/>
      <dgm:t>
        <a:bodyPr/>
        <a:lstStyle/>
        <a:p>
          <a:endParaRPr lang="en-US"/>
        </a:p>
      </dgm:t>
    </dgm:pt>
    <dgm:pt modelId="{0078FB13-612D-43C9-8B34-D27AC0889CF5}" type="pres">
      <dgm:prSet presAssocID="{AD176FC5-D470-46A7-960D-22A336E3FCF8}" presName="childText" presStyleLbl="revTx" presStyleIdx="1" presStyleCnt="3">
        <dgm:presLayoutVars>
          <dgm:bulletEnabled val="1"/>
        </dgm:presLayoutVars>
      </dgm:prSet>
      <dgm:spPr/>
      <dgm:t>
        <a:bodyPr/>
        <a:lstStyle/>
        <a:p>
          <a:endParaRPr lang="en-US"/>
        </a:p>
      </dgm:t>
    </dgm:pt>
    <dgm:pt modelId="{32078EED-6312-44A0-9DC7-F6DC1F209231}" type="pres">
      <dgm:prSet presAssocID="{06DA96CC-1BD5-4C1B-AF6F-684F457A95A4}" presName="parentText" presStyleLbl="node1" presStyleIdx="2" presStyleCnt="3" custScaleY="70869">
        <dgm:presLayoutVars>
          <dgm:chMax val="0"/>
          <dgm:bulletEnabled val="1"/>
        </dgm:presLayoutVars>
      </dgm:prSet>
      <dgm:spPr/>
      <dgm:t>
        <a:bodyPr/>
        <a:lstStyle/>
        <a:p>
          <a:endParaRPr lang="en-US"/>
        </a:p>
      </dgm:t>
    </dgm:pt>
    <dgm:pt modelId="{5FBBA06E-7018-4119-A062-FACB14533DEB}" type="pres">
      <dgm:prSet presAssocID="{06DA96CC-1BD5-4C1B-AF6F-684F457A95A4}" presName="childText" presStyleLbl="revTx" presStyleIdx="2" presStyleCnt="3">
        <dgm:presLayoutVars>
          <dgm:bulletEnabled val="1"/>
        </dgm:presLayoutVars>
      </dgm:prSet>
      <dgm:spPr/>
      <dgm:t>
        <a:bodyPr/>
        <a:lstStyle/>
        <a:p>
          <a:endParaRPr lang="en-US"/>
        </a:p>
      </dgm:t>
    </dgm:pt>
  </dgm:ptLst>
  <dgm:cxnLst>
    <dgm:cxn modelId="{7C12111D-DA7A-4D35-9904-C64A40FFB491}" type="presOf" srcId="{AD176FC5-D470-46A7-960D-22A336E3FCF8}" destId="{7D4BB776-AACB-4B27-9EB3-A2E36A0D62E9}" srcOrd="0" destOrd="0" presId="urn:microsoft.com/office/officeart/2005/8/layout/vList2"/>
    <dgm:cxn modelId="{8ECA9536-468A-496A-BDA3-82B9F4829A4F}" type="presOf" srcId="{5C2C240E-C2E8-475F-A1A6-063D682CF7B1}" destId="{591D3F38-B876-44D1-9931-1533B01C2569}" srcOrd="0" destOrd="0" presId="urn:microsoft.com/office/officeart/2005/8/layout/vList2"/>
    <dgm:cxn modelId="{786AD3A0-C51D-42E4-8104-C68CFF9C1BAE}" type="presOf" srcId="{64D1EE7B-567B-49DD-A2DB-0C8807E85B01}" destId="{5FBBA06E-7018-4119-A062-FACB14533DEB}" srcOrd="0" destOrd="0" presId="urn:microsoft.com/office/officeart/2005/8/layout/vList2"/>
    <dgm:cxn modelId="{BB3DD583-988C-462E-9382-47AA4C063683}" srcId="{5C2C240E-C2E8-475F-A1A6-063D682CF7B1}" destId="{AD176FC5-D470-46A7-960D-22A336E3FCF8}" srcOrd="1" destOrd="0" parTransId="{7757678B-A210-4A8F-8DFA-85C934C8C38F}" sibTransId="{E136109F-3C4F-4DD8-AFCF-20EA807BF7DC}"/>
    <dgm:cxn modelId="{E9E3C79A-1A3C-4DB1-B67D-0290B46466A8}" type="presOf" srcId="{CD822CD5-330F-46FF-ADAD-215308426A50}" destId="{035425DA-E511-4CB7-A4DF-A9F355444350}" srcOrd="0" destOrd="0" presId="urn:microsoft.com/office/officeart/2005/8/layout/vList2"/>
    <dgm:cxn modelId="{62C234DB-38ED-4479-AC54-1B7E84FB51D6}" type="presOf" srcId="{06DA96CC-1BD5-4C1B-AF6F-684F457A95A4}" destId="{32078EED-6312-44A0-9DC7-F6DC1F209231}" srcOrd="0" destOrd="0" presId="urn:microsoft.com/office/officeart/2005/8/layout/vList2"/>
    <dgm:cxn modelId="{8AB13951-634A-488A-A74E-17EBA7356864}" type="presOf" srcId="{4DB3BBC7-1A56-4E1F-BC56-6577A435073B}" destId="{0078FB13-612D-43C9-8B34-D27AC0889CF5}" srcOrd="0" destOrd="0" presId="urn:microsoft.com/office/officeart/2005/8/layout/vList2"/>
    <dgm:cxn modelId="{4159D77C-1555-4D1F-8AE4-AE2DFD4B735D}" srcId="{06DA96CC-1BD5-4C1B-AF6F-684F457A95A4}" destId="{64D1EE7B-567B-49DD-A2DB-0C8807E85B01}" srcOrd="0" destOrd="0" parTransId="{BC3AED70-916D-40B0-A598-39C16CE84D2B}" sibTransId="{ECC4454E-2143-4AE0-BB4C-2E41DAAAEAAC}"/>
    <dgm:cxn modelId="{C52540E9-8BBA-48A0-93F3-C62D8C95F969}" srcId="{AD176FC5-D470-46A7-960D-22A336E3FCF8}" destId="{4DB3BBC7-1A56-4E1F-BC56-6577A435073B}" srcOrd="0" destOrd="0" parTransId="{CCA0B086-E83F-431D-AA5E-6FD983D00ACE}" sibTransId="{6851CF98-AE28-4AB4-8425-0CBFED2A28D3}"/>
    <dgm:cxn modelId="{37A6159B-7CC6-424C-8B86-55A19A4E2E67}" srcId="{5C2C240E-C2E8-475F-A1A6-063D682CF7B1}" destId="{06DA96CC-1BD5-4C1B-AF6F-684F457A95A4}" srcOrd="2" destOrd="0" parTransId="{E310CD96-2CDA-4742-B12A-DF7DFB9E361C}" sibTransId="{3D744FA4-8713-4A2A-AE48-383CA9E322A1}"/>
    <dgm:cxn modelId="{C96A6833-A465-4706-9EE8-F6A829D06284}" srcId="{5C2C240E-C2E8-475F-A1A6-063D682CF7B1}" destId="{675446A2-9121-4D70-968E-17D47BFD9E83}" srcOrd="0" destOrd="0" parTransId="{152C10AD-0FAD-40B7-B922-3181811F2767}" sibTransId="{998B2A11-313C-4F9F-BE40-0C33C466D335}"/>
    <dgm:cxn modelId="{64292311-6502-4087-8F1C-7CA01044DB4F}" type="presOf" srcId="{675446A2-9121-4D70-968E-17D47BFD9E83}" destId="{01BEF5E4-32CA-4A84-92DC-5D1F3C9D79E5}" srcOrd="0" destOrd="0" presId="urn:microsoft.com/office/officeart/2005/8/layout/vList2"/>
    <dgm:cxn modelId="{7C94FD0C-4776-4C42-8F98-9A4B5528892C}" srcId="{675446A2-9121-4D70-968E-17D47BFD9E83}" destId="{CD822CD5-330F-46FF-ADAD-215308426A50}" srcOrd="0" destOrd="0" parTransId="{11AE2D70-A30D-4685-9319-1F029BC1AE09}" sibTransId="{EECF9ED8-6B25-439C-8D3F-1401B72C9B0A}"/>
    <dgm:cxn modelId="{597A0B2D-5DF7-447A-B795-C0C9B498FA3A}" type="presParOf" srcId="{591D3F38-B876-44D1-9931-1533B01C2569}" destId="{01BEF5E4-32CA-4A84-92DC-5D1F3C9D79E5}" srcOrd="0" destOrd="0" presId="urn:microsoft.com/office/officeart/2005/8/layout/vList2"/>
    <dgm:cxn modelId="{076B72BE-1F42-4A5B-8ECA-38647C54BF76}" type="presParOf" srcId="{591D3F38-B876-44D1-9931-1533B01C2569}" destId="{035425DA-E511-4CB7-A4DF-A9F355444350}" srcOrd="1" destOrd="0" presId="urn:microsoft.com/office/officeart/2005/8/layout/vList2"/>
    <dgm:cxn modelId="{1ED50769-1CC7-4BB8-9D2F-B75C1338F7A7}" type="presParOf" srcId="{591D3F38-B876-44D1-9931-1533B01C2569}" destId="{7D4BB776-AACB-4B27-9EB3-A2E36A0D62E9}" srcOrd="2" destOrd="0" presId="urn:microsoft.com/office/officeart/2005/8/layout/vList2"/>
    <dgm:cxn modelId="{7693F3FF-9A46-4D33-BB81-0A50ABC562B1}" type="presParOf" srcId="{591D3F38-B876-44D1-9931-1533B01C2569}" destId="{0078FB13-612D-43C9-8B34-D27AC0889CF5}" srcOrd="3" destOrd="0" presId="urn:microsoft.com/office/officeart/2005/8/layout/vList2"/>
    <dgm:cxn modelId="{E97BDFC4-12C1-472E-A959-5DB43F6BEE40}" type="presParOf" srcId="{591D3F38-B876-44D1-9931-1533B01C2569}" destId="{32078EED-6312-44A0-9DC7-F6DC1F209231}" srcOrd="4" destOrd="0" presId="urn:microsoft.com/office/officeart/2005/8/layout/vList2"/>
    <dgm:cxn modelId="{326C0EBC-4BD4-4008-A53E-1B169161B701}" type="presParOf" srcId="{591D3F38-B876-44D1-9931-1533B01C2569}" destId="{5FBBA06E-7018-4119-A062-FACB14533DE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32D7D-CF46-4C17-94BC-250F50B8708C}">
      <dsp:nvSpPr>
        <dsp:cNvPr id="0" name=""/>
        <dsp:cNvSpPr/>
      </dsp:nvSpPr>
      <dsp:spPr>
        <a:xfrm>
          <a:off x="5687" y="938744"/>
          <a:ext cx="2706731" cy="186493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32F963-F685-4BB0-BB95-C69BF77750C7}">
      <dsp:nvSpPr>
        <dsp:cNvPr id="0" name=""/>
        <dsp:cNvSpPr/>
      </dsp:nvSpPr>
      <dsp:spPr>
        <a:xfrm>
          <a:off x="5687" y="2803682"/>
          <a:ext cx="2706731" cy="100419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latin typeface="Candara" panose="020E0502030303020204" pitchFamily="34" charset="0"/>
            </a:rPr>
            <a:t>Failure of CI/CD Pipelines</a:t>
          </a:r>
          <a:endParaRPr lang="en-US" sz="2800" kern="1200" dirty="0">
            <a:latin typeface="Candara" panose="020E0502030303020204" pitchFamily="34" charset="0"/>
          </a:endParaRPr>
        </a:p>
      </dsp:txBody>
      <dsp:txXfrm>
        <a:off x="5687" y="2803682"/>
        <a:ext cx="2706731" cy="1004197"/>
      </dsp:txXfrm>
    </dsp:sp>
    <dsp:sp modelId="{961F3B39-601D-4F88-ACD2-851D5523FA9C}">
      <dsp:nvSpPr>
        <dsp:cNvPr id="0" name=""/>
        <dsp:cNvSpPr/>
      </dsp:nvSpPr>
      <dsp:spPr>
        <a:xfrm>
          <a:off x="2983206" y="938744"/>
          <a:ext cx="2706731" cy="1864937"/>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C324EAB-74A0-4197-AC3B-4B273ECFCED2}">
      <dsp:nvSpPr>
        <dsp:cNvPr id="0" name=""/>
        <dsp:cNvSpPr/>
      </dsp:nvSpPr>
      <dsp:spPr>
        <a:xfrm>
          <a:off x="2983206" y="2803682"/>
          <a:ext cx="2706731" cy="100419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latin typeface="Candara" panose="020E0502030303020204" pitchFamily="34" charset="0"/>
            </a:rPr>
            <a:t>Application Issues</a:t>
          </a:r>
          <a:endParaRPr lang="en-US" sz="2800" kern="1200" dirty="0">
            <a:latin typeface="Candara" panose="020E0502030303020204" pitchFamily="34" charset="0"/>
          </a:endParaRPr>
        </a:p>
      </dsp:txBody>
      <dsp:txXfrm>
        <a:off x="2983206" y="2803682"/>
        <a:ext cx="2706731" cy="1004197"/>
      </dsp:txXfrm>
    </dsp:sp>
    <dsp:sp modelId="{02CEC669-757E-446D-809D-5DAD0BAEC10A}">
      <dsp:nvSpPr>
        <dsp:cNvPr id="0" name=""/>
        <dsp:cNvSpPr/>
      </dsp:nvSpPr>
      <dsp:spPr>
        <a:xfrm>
          <a:off x="5960724" y="938744"/>
          <a:ext cx="2706731" cy="1864937"/>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EEAA8F-317B-4DEC-BBE9-99B7E2B037A4}">
      <dsp:nvSpPr>
        <dsp:cNvPr id="0" name=""/>
        <dsp:cNvSpPr/>
      </dsp:nvSpPr>
      <dsp:spPr>
        <a:xfrm>
          <a:off x="5960724" y="2803682"/>
          <a:ext cx="2706731" cy="100419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latin typeface="Candara" panose="020E0502030303020204" pitchFamily="34" charset="0"/>
            </a:rPr>
            <a:t>Infrastructure Issues</a:t>
          </a:r>
          <a:endParaRPr lang="en-US" sz="2800" kern="1200" dirty="0">
            <a:latin typeface="Candara" panose="020E0502030303020204" pitchFamily="34" charset="0"/>
          </a:endParaRPr>
        </a:p>
      </dsp:txBody>
      <dsp:txXfrm>
        <a:off x="5960724" y="2803682"/>
        <a:ext cx="2706731" cy="1004197"/>
      </dsp:txXfrm>
    </dsp:sp>
    <dsp:sp modelId="{2B1D3EF5-A032-4C39-9244-257D5F3FBFAF}">
      <dsp:nvSpPr>
        <dsp:cNvPr id="0" name=""/>
        <dsp:cNvSpPr/>
      </dsp:nvSpPr>
      <dsp:spPr>
        <a:xfrm>
          <a:off x="8938242" y="938744"/>
          <a:ext cx="2706731" cy="1864937"/>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7482AFE-F869-447A-9CD9-7173BB403D6F}">
      <dsp:nvSpPr>
        <dsp:cNvPr id="0" name=""/>
        <dsp:cNvSpPr/>
      </dsp:nvSpPr>
      <dsp:spPr>
        <a:xfrm>
          <a:off x="8938242" y="2803682"/>
          <a:ext cx="2706731" cy="100419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latin typeface="Candara" panose="020E0502030303020204" pitchFamily="34" charset="0"/>
            </a:rPr>
            <a:t>Static Code Analysis</a:t>
          </a:r>
          <a:endParaRPr lang="en-US" sz="2800" kern="1200" dirty="0">
            <a:latin typeface="Candara" panose="020E0502030303020204" pitchFamily="34" charset="0"/>
          </a:endParaRPr>
        </a:p>
      </dsp:txBody>
      <dsp:txXfrm>
        <a:off x="8938242" y="2803682"/>
        <a:ext cx="2706731" cy="1004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EF5E4-32CA-4A84-92DC-5D1F3C9D79E5}">
      <dsp:nvSpPr>
        <dsp:cNvPr id="0" name=""/>
        <dsp:cNvSpPr/>
      </dsp:nvSpPr>
      <dsp:spPr>
        <a:xfrm>
          <a:off x="0" y="41478"/>
          <a:ext cx="8128000" cy="9008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latin typeface="Candara" panose="020E0502030303020204" pitchFamily="34" charset="0"/>
            </a:rPr>
            <a:t>Infrastructure Monitoring</a:t>
          </a:r>
          <a:endParaRPr lang="en-US" sz="4000" kern="1200" dirty="0">
            <a:latin typeface="Candara" panose="020E0502030303020204" pitchFamily="34" charset="0"/>
          </a:endParaRPr>
        </a:p>
      </dsp:txBody>
      <dsp:txXfrm>
        <a:off x="43978" y="85456"/>
        <a:ext cx="8040044" cy="812934"/>
      </dsp:txXfrm>
    </dsp:sp>
    <dsp:sp modelId="{035425DA-E511-4CB7-A4DF-A9F355444350}">
      <dsp:nvSpPr>
        <dsp:cNvPr id="0" name=""/>
        <dsp:cNvSpPr/>
      </dsp:nvSpPr>
      <dsp:spPr>
        <a:xfrm>
          <a:off x="0" y="942368"/>
          <a:ext cx="81280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smtClean="0">
              <a:latin typeface="Candara" panose="020E0502030303020204" pitchFamily="34" charset="0"/>
            </a:rPr>
            <a:t>Nagios and Prometheus</a:t>
          </a:r>
          <a:endParaRPr lang="en-US" sz="2900" kern="1200" dirty="0">
            <a:latin typeface="Candara" panose="020E0502030303020204" pitchFamily="34" charset="0"/>
          </a:endParaRPr>
        </a:p>
      </dsp:txBody>
      <dsp:txXfrm>
        <a:off x="0" y="942368"/>
        <a:ext cx="8128000" cy="877680"/>
      </dsp:txXfrm>
    </dsp:sp>
    <dsp:sp modelId="{7D4BB776-AACB-4B27-9EB3-A2E36A0D62E9}">
      <dsp:nvSpPr>
        <dsp:cNvPr id="0" name=""/>
        <dsp:cNvSpPr/>
      </dsp:nvSpPr>
      <dsp:spPr>
        <a:xfrm>
          <a:off x="0" y="1820048"/>
          <a:ext cx="8128000" cy="9008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latin typeface="Candara" panose="020E0502030303020204" pitchFamily="34" charset="0"/>
            </a:rPr>
            <a:t>Application Monitoring</a:t>
          </a:r>
          <a:endParaRPr lang="en-US" sz="3700" kern="1200" dirty="0">
            <a:latin typeface="Candara" panose="020E0502030303020204" pitchFamily="34" charset="0"/>
          </a:endParaRPr>
        </a:p>
      </dsp:txBody>
      <dsp:txXfrm>
        <a:off x="43978" y="1864026"/>
        <a:ext cx="8040044" cy="812934"/>
      </dsp:txXfrm>
    </dsp:sp>
    <dsp:sp modelId="{0078FB13-612D-43C9-8B34-D27AC0889CF5}">
      <dsp:nvSpPr>
        <dsp:cNvPr id="0" name=""/>
        <dsp:cNvSpPr/>
      </dsp:nvSpPr>
      <dsp:spPr>
        <a:xfrm>
          <a:off x="0" y="2720938"/>
          <a:ext cx="81280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err="1" smtClean="0">
              <a:latin typeface="Candara" panose="020E0502030303020204" pitchFamily="34" charset="0"/>
            </a:rPr>
            <a:t>Datadog</a:t>
          </a:r>
          <a:r>
            <a:rPr lang="en-US" sz="2900" kern="1200" dirty="0" smtClean="0">
              <a:latin typeface="Candara" panose="020E0502030303020204" pitchFamily="34" charset="0"/>
            </a:rPr>
            <a:t> and </a:t>
          </a:r>
          <a:r>
            <a:rPr lang="en-US" sz="2900" kern="1200" dirty="0" err="1" smtClean="0">
              <a:latin typeface="Candara" panose="020E0502030303020204" pitchFamily="34" charset="0"/>
            </a:rPr>
            <a:t>Splunk</a:t>
          </a:r>
          <a:endParaRPr lang="en-US" sz="2900" kern="1200" dirty="0">
            <a:latin typeface="Candara" panose="020E0502030303020204" pitchFamily="34" charset="0"/>
          </a:endParaRPr>
        </a:p>
      </dsp:txBody>
      <dsp:txXfrm>
        <a:off x="0" y="2720938"/>
        <a:ext cx="8128000" cy="877680"/>
      </dsp:txXfrm>
    </dsp:sp>
    <dsp:sp modelId="{32078EED-6312-44A0-9DC7-F6DC1F209231}">
      <dsp:nvSpPr>
        <dsp:cNvPr id="0" name=""/>
        <dsp:cNvSpPr/>
      </dsp:nvSpPr>
      <dsp:spPr>
        <a:xfrm>
          <a:off x="0" y="3598618"/>
          <a:ext cx="8128000" cy="9008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latin typeface="Candara" panose="020E0502030303020204" pitchFamily="34" charset="0"/>
            </a:rPr>
            <a:t>Network Monitoring</a:t>
          </a:r>
          <a:endParaRPr lang="en-US" sz="3700" kern="1200" dirty="0">
            <a:latin typeface="Candara" panose="020E0502030303020204" pitchFamily="34" charset="0"/>
          </a:endParaRPr>
        </a:p>
      </dsp:txBody>
      <dsp:txXfrm>
        <a:off x="43978" y="3642596"/>
        <a:ext cx="8040044" cy="812934"/>
      </dsp:txXfrm>
    </dsp:sp>
    <dsp:sp modelId="{5FBBA06E-7018-4119-A062-FACB14533DEB}">
      <dsp:nvSpPr>
        <dsp:cNvPr id="0" name=""/>
        <dsp:cNvSpPr/>
      </dsp:nvSpPr>
      <dsp:spPr>
        <a:xfrm>
          <a:off x="0" y="4499508"/>
          <a:ext cx="81280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smtClean="0">
              <a:latin typeface="Candara" panose="020E0502030303020204" pitchFamily="34" charset="0"/>
            </a:rPr>
            <a:t>Wireshark and </a:t>
          </a:r>
          <a:r>
            <a:rPr lang="en-US" sz="2900" kern="1200" dirty="0" err="1" smtClean="0">
              <a:latin typeface="Candara" panose="020E0502030303020204" pitchFamily="34" charset="0"/>
            </a:rPr>
            <a:t>NMap</a:t>
          </a:r>
          <a:endParaRPr lang="en-US" sz="2900" kern="1200" dirty="0">
            <a:latin typeface="Candara" panose="020E0502030303020204" pitchFamily="34" charset="0"/>
          </a:endParaRPr>
        </a:p>
      </dsp:txBody>
      <dsp:txXfrm>
        <a:off x="0" y="4499508"/>
        <a:ext cx="8128000" cy="87768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A707AD-71EE-4F71-BFB0-5CFFA7745367}" type="datetime1">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DevOps? | Dynatrace new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27584" y="230775"/>
            <a:ext cx="1849800" cy="104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6F9948-F8FC-4163-B3EE-CE0CD0EF91F9}" type="datetime1">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0C3B62-4C74-4EE9-93F0-BE51AE88912F}" type="datetime1">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A470F-AE83-4D43-9CAA-74593F94EAD0}" type="datetime1">
              <a:rPr lang="en-US" smtClean="0"/>
              <a:t>3/28/2023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B8C5BE-3403-4496-9B81-C40FD99BCC4A}" type="datetime1">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8E11C0-1713-41FC-9E65-ABB713C18815}" type="datetime1">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5C483D-0DA7-48F4-B572-48ADE24F3969}" type="datetime1">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06054D-416E-4D32-B207-3C4728F29C83}" type="datetime1">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3/28/2023</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CF2DF-EBB2-4927-9B4B-28D12CAF900C}" type="datetime1">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7D8537-E29A-46E3-9242-0E7B32B09241}" type="datetime1">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8D9EDF-63DE-4DED-A3C4-232814F0B4D7}" type="datetime1">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4F13-F0A8-4E10-9ECC-0BA9AAA5E3EB}" type="datetime1">
              <a:rPr lang="en-US" smtClean="0"/>
              <a:t>3/28/2023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Continuous Monitoring</a:t>
            </a:r>
          </a:p>
        </p:txBody>
      </p:sp>
      <p:sp>
        <p:nvSpPr>
          <p:cNvPr id="3" name="Subtitle 2"/>
          <p:cNvSpPr>
            <a:spLocks noGrp="1"/>
          </p:cNvSpPr>
          <p:nvPr>
            <p:ph type="subTitle" idx="1"/>
          </p:nvPr>
        </p:nvSpPr>
        <p:spPr/>
        <p:txBody>
          <a:bodyPr/>
          <a:lstStyle/>
          <a:p>
            <a:r>
              <a:rPr lang="en-US" dirty="0" smtClean="0"/>
              <a:t>SE489</a:t>
            </a:r>
            <a:r>
              <a:rPr lang="en-US" dirty="0"/>
              <a:t>: DevOps Engineering</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DevOps Monitoring</a:t>
            </a:r>
          </a:p>
        </p:txBody>
      </p:sp>
      <p:sp>
        <p:nvSpPr>
          <p:cNvPr id="3" name="Content Placeholder 2"/>
          <p:cNvSpPr>
            <a:spLocks noGrp="1"/>
          </p:cNvSpPr>
          <p:nvPr>
            <p:ph idx="1"/>
          </p:nvPr>
        </p:nvSpPr>
        <p:spPr/>
        <p:txBody>
          <a:bodyPr>
            <a:normAutofit/>
          </a:bodyPr>
          <a:lstStyle/>
          <a:p>
            <a:r>
              <a:rPr lang="en-US" dirty="0"/>
              <a:t>Change management</a:t>
            </a:r>
          </a:p>
          <a:p>
            <a:pPr lvl="1"/>
            <a:r>
              <a:rPr lang="en-US" dirty="0"/>
              <a:t>Quickly see the changes that cause application outage</a:t>
            </a:r>
          </a:p>
          <a:p>
            <a:r>
              <a:rPr lang="en-US" dirty="0"/>
              <a:t>Monitoring dependencies</a:t>
            </a:r>
          </a:p>
          <a:p>
            <a:pPr lvl="1"/>
            <a:r>
              <a:rPr lang="en-US" dirty="0"/>
              <a:t>You are using latest version of a external tools</a:t>
            </a:r>
          </a:p>
          <a:p>
            <a:pPr lvl="1"/>
            <a:r>
              <a:rPr lang="en-US" dirty="0"/>
              <a:t>There is an update in the third party tools </a:t>
            </a:r>
            <a:r>
              <a:rPr lang="en-US" dirty="0" smtClean="0"/>
              <a:t>and</a:t>
            </a:r>
          </a:p>
          <a:p>
            <a:pPr lvl="1"/>
            <a:r>
              <a:rPr lang="en-US" dirty="0" smtClean="0"/>
              <a:t>Monitor </a:t>
            </a:r>
            <a:r>
              <a:rPr lang="en-US" dirty="0"/>
              <a:t>if that third party tool itself is not vulnerable</a:t>
            </a:r>
          </a:p>
          <a:p>
            <a:r>
              <a:rPr lang="en-US" dirty="0"/>
              <a:t>Monitoring external </a:t>
            </a:r>
            <a:r>
              <a:rPr lang="en-US" dirty="0" smtClean="0"/>
              <a:t>tools/services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78114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we need Continuous Monitoring?</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3726427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we need Continuous Monitoring?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6799008"/>
              </p:ext>
            </p:extLst>
          </p:nvPr>
        </p:nvGraphicFramePr>
        <p:xfrm>
          <a:off x="347663" y="1406525"/>
          <a:ext cx="11650662" cy="474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8DACC02-A2BD-4578-8E03-6D891060A695}" type="slidenum">
              <a:rPr lang="en-US" smtClean="0"/>
              <a:t>12</a:t>
            </a:fld>
            <a:endParaRPr lang="en-US"/>
          </a:p>
        </p:txBody>
      </p:sp>
    </p:spTree>
    <p:extLst>
      <p:ext uri="{BB962C8B-B14F-4D97-AF65-F5344CB8AC3E}">
        <p14:creationId xmlns:p14="http://schemas.microsoft.com/office/powerpoint/2010/main" val="79002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need Continuous Monitoring?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13</a:t>
            </a:fld>
            <a:endParaRPr lang="en-US" dirty="0"/>
          </a:p>
        </p:txBody>
      </p:sp>
      <p:sp>
        <p:nvSpPr>
          <p:cNvPr id="6" name="Round Diagonal Corner Rectangle 5"/>
          <p:cNvSpPr/>
          <p:nvPr/>
        </p:nvSpPr>
        <p:spPr>
          <a:xfrm>
            <a:off x="1856232" y="4105656"/>
            <a:ext cx="8366760" cy="222199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r>
              <a:rPr lang="en-US" sz="2000" dirty="0" smtClean="0">
                <a:latin typeface="Candara" panose="020E0502030303020204" pitchFamily="34" charset="0"/>
              </a:rPr>
              <a:t>Issues with CI/CD Pipelines:</a:t>
            </a:r>
          </a:p>
          <a:p>
            <a:pPr marL="285750" indent="-285750">
              <a:lnSpc>
                <a:spcPct val="150000"/>
              </a:lnSpc>
              <a:buFont typeface="Arial" panose="020B0604020202020204" pitchFamily="34" charset="0"/>
              <a:buChar char="•"/>
            </a:pPr>
            <a:r>
              <a:rPr lang="en-US" sz="2000" dirty="0" smtClean="0">
                <a:latin typeface="Candara" panose="020E0502030303020204" pitchFamily="34" charset="0"/>
              </a:rPr>
              <a:t>Rapid introduction of performance problems and errors</a:t>
            </a:r>
          </a:p>
          <a:p>
            <a:pPr marL="285750" indent="-285750">
              <a:lnSpc>
                <a:spcPct val="150000"/>
              </a:lnSpc>
              <a:buFont typeface="Arial" panose="020B0604020202020204" pitchFamily="34" charset="0"/>
              <a:buChar char="•"/>
            </a:pPr>
            <a:r>
              <a:rPr lang="en-US" sz="2000" dirty="0">
                <a:latin typeface="Candara" panose="020E0502030303020204" pitchFamily="34" charset="0"/>
              </a:rPr>
              <a:t>Rapid introduction </a:t>
            </a:r>
            <a:r>
              <a:rPr lang="en-US" sz="2000" dirty="0" smtClean="0">
                <a:latin typeface="Candara" panose="020E0502030303020204" pitchFamily="34" charset="0"/>
              </a:rPr>
              <a:t>of new endpoints causing monitoring issues</a:t>
            </a:r>
          </a:p>
          <a:p>
            <a:pPr marL="285750" indent="-285750">
              <a:lnSpc>
                <a:spcPct val="150000"/>
              </a:lnSpc>
              <a:buFont typeface="Arial" panose="020B0604020202020204" pitchFamily="34" charset="0"/>
              <a:buChar char="•"/>
            </a:pPr>
            <a:r>
              <a:rPr lang="en-US" sz="2000" dirty="0" smtClean="0">
                <a:latin typeface="Candara" panose="020E0502030303020204" pitchFamily="34" charset="0"/>
              </a:rPr>
              <a:t>Lengthy root cause analysis as the number of services expands</a:t>
            </a:r>
          </a:p>
          <a:p>
            <a:pPr>
              <a:lnSpc>
                <a:spcPct val="150000"/>
              </a:lnSpc>
            </a:pPr>
            <a:endParaRPr lang="en-US" sz="2000" dirty="0">
              <a:latin typeface="Candara" panose="020E0502030303020204" pitchFamily="34" charset="0"/>
            </a:endParaRPr>
          </a:p>
        </p:txBody>
      </p:sp>
      <p:pic>
        <p:nvPicPr>
          <p:cNvPr id="7" name="Picture 2" descr="Jenkins Pipeline Tutorial: Introduction To Continuous Delivery | Edureka"/>
          <p:cNvPicPr>
            <a:picLocks noChangeAspect="1" noChangeArrowheads="1"/>
          </p:cNvPicPr>
          <p:nvPr/>
        </p:nvPicPr>
        <p:blipFill rotWithShape="1">
          <a:blip r:embed="rId2">
            <a:extLst>
              <a:ext uri="{28A0092B-C50C-407E-A947-70E740481C1C}">
                <a14:useLocalDpi xmlns:a14="http://schemas.microsoft.com/office/drawing/2010/main" val="0"/>
              </a:ext>
            </a:extLst>
          </a:blip>
          <a:srcRect t="12972"/>
          <a:stretch/>
        </p:blipFill>
        <p:spPr bwMode="auto">
          <a:xfrm>
            <a:off x="914455" y="1389887"/>
            <a:ext cx="10067489" cy="2176735"/>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p:cNvSpPr/>
          <p:nvPr/>
        </p:nvSpPr>
        <p:spPr>
          <a:xfrm rot="16200000">
            <a:off x="5600707" y="1613915"/>
            <a:ext cx="475488" cy="4343401"/>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9848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need Continuous Monitoring?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14</a:t>
            </a:fld>
            <a:endParaRPr lang="en-US" dirty="0"/>
          </a:p>
        </p:txBody>
      </p:sp>
      <p:pic>
        <p:nvPicPr>
          <p:cNvPr id="1026" name="Picture 2" descr="What Is the Software Development Life Cycle (SDLC) and How Does It Work? |  Synops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087" y="1656932"/>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14850" y="3730752"/>
            <a:ext cx="2495550" cy="2495550"/>
          </a:xfrm>
        </p:spPr>
      </p:pic>
      <p:sp>
        <p:nvSpPr>
          <p:cNvPr id="8" name="Rectangle 7"/>
          <p:cNvSpPr/>
          <p:nvPr/>
        </p:nvSpPr>
        <p:spPr>
          <a:xfrm>
            <a:off x="4411568" y="1207300"/>
            <a:ext cx="1603324" cy="1323439"/>
          </a:xfrm>
          <a:prstGeom prst="rect">
            <a:avLst/>
          </a:prstGeom>
          <a:noFill/>
        </p:spPr>
        <p:txBody>
          <a:bodyPr wrap="none" lIns="91440" tIns="45720" rIns="91440" bIns="45720">
            <a:spAutoFit/>
          </a:bodyPr>
          <a:lstStyle/>
          <a:p>
            <a:pPr algn="ctr"/>
            <a:r>
              <a:rPr lang="en-US" sz="8000" b="0" cap="none" spc="0" dirty="0" smtClean="0">
                <a:ln w="0"/>
                <a:solidFill>
                  <a:srgbClr val="2E6CA4"/>
                </a:solidFill>
                <a:effectLst>
                  <a:outerShdw blurRad="38100" dist="25400" dir="5400000" algn="ctr" rotWithShape="0">
                    <a:srgbClr val="6E747A">
                      <a:alpha val="43000"/>
                    </a:srgbClr>
                  </a:outerShdw>
                </a:effectLst>
              </a:rPr>
              <a:t>&lt;/&gt;</a:t>
            </a:r>
            <a:endParaRPr lang="en-US" sz="8000" b="0" cap="none" spc="0" dirty="0">
              <a:ln w="0"/>
              <a:solidFill>
                <a:srgbClr val="2E6CA4"/>
              </a:solidFill>
              <a:effectLst>
                <a:outerShdw blurRad="38100" dist="25400" dir="5400000" algn="ctr" rotWithShape="0">
                  <a:srgbClr val="6E747A">
                    <a:alpha val="43000"/>
                  </a:srgbClr>
                </a:outerShdw>
              </a:effectLst>
            </a:endParaRPr>
          </a:p>
        </p:txBody>
      </p:sp>
      <p:sp>
        <p:nvSpPr>
          <p:cNvPr id="9" name="TextBox 8"/>
          <p:cNvSpPr txBox="1"/>
          <p:nvPr/>
        </p:nvSpPr>
        <p:spPr>
          <a:xfrm>
            <a:off x="8889365" y="3071864"/>
            <a:ext cx="2696972" cy="338554"/>
          </a:xfrm>
          <a:prstGeom prst="rect">
            <a:avLst/>
          </a:prstGeom>
          <a:noFill/>
        </p:spPr>
        <p:txBody>
          <a:bodyPr wrap="square" rtlCol="0">
            <a:spAutoFit/>
          </a:bodyPr>
          <a:lstStyle/>
          <a:p>
            <a:r>
              <a:rPr lang="en-US" sz="1600" dirty="0" smtClean="0">
                <a:latin typeface="Candara" panose="020E0502030303020204" pitchFamily="34" charset="0"/>
              </a:rPr>
              <a:t>Production-like Environment</a:t>
            </a:r>
            <a:endParaRPr lang="en-US" sz="1600" dirty="0">
              <a:latin typeface="Candara" panose="020E0502030303020204" pitchFamily="34" charset="0"/>
            </a:endParaRPr>
          </a:p>
        </p:txBody>
      </p:sp>
      <p:sp>
        <p:nvSpPr>
          <p:cNvPr id="12" name="TextBox 11"/>
          <p:cNvSpPr txBox="1"/>
          <p:nvPr/>
        </p:nvSpPr>
        <p:spPr>
          <a:xfrm>
            <a:off x="6878955" y="1406567"/>
            <a:ext cx="2696972" cy="584775"/>
          </a:xfrm>
          <a:prstGeom prst="rect">
            <a:avLst/>
          </a:prstGeom>
          <a:noFill/>
        </p:spPr>
        <p:txBody>
          <a:bodyPr wrap="square" rtlCol="0">
            <a:spAutoFit/>
          </a:bodyPr>
          <a:lstStyle/>
          <a:p>
            <a:r>
              <a:rPr lang="en-US" sz="1600" dirty="0" smtClean="0">
                <a:latin typeface="Candara" panose="020E0502030303020204" pitchFamily="34" charset="0"/>
              </a:rPr>
              <a:t>Running APM solutions earlier in lifecycle</a:t>
            </a:r>
            <a:endParaRPr lang="en-US" sz="1600" dirty="0">
              <a:latin typeface="Candara" panose="020E0502030303020204" pitchFamily="34" charset="0"/>
            </a:endParaRPr>
          </a:p>
        </p:txBody>
      </p:sp>
      <p:sp>
        <p:nvSpPr>
          <p:cNvPr id="13" name="TextBox 12"/>
          <p:cNvSpPr txBox="1"/>
          <p:nvPr/>
        </p:nvSpPr>
        <p:spPr>
          <a:xfrm>
            <a:off x="1614139" y="5720576"/>
            <a:ext cx="2696972" cy="338554"/>
          </a:xfrm>
          <a:prstGeom prst="rect">
            <a:avLst/>
          </a:prstGeom>
          <a:noFill/>
        </p:spPr>
        <p:txBody>
          <a:bodyPr wrap="square" rtlCol="0">
            <a:spAutoFit/>
          </a:bodyPr>
          <a:lstStyle/>
          <a:p>
            <a:r>
              <a:rPr lang="en-US" sz="1600" dirty="0" smtClean="0">
                <a:latin typeface="Candara" panose="020E0502030303020204" pitchFamily="34" charset="0"/>
              </a:rPr>
              <a:t>Taking corrective actions</a:t>
            </a:r>
            <a:endParaRPr lang="en-US" sz="1600" dirty="0">
              <a:latin typeface="Candara" panose="020E0502030303020204" pitchFamily="34" charset="0"/>
            </a:endParaRPr>
          </a:p>
        </p:txBody>
      </p:sp>
      <p:sp>
        <p:nvSpPr>
          <p:cNvPr id="14" name="TextBox 13"/>
          <p:cNvSpPr txBox="1"/>
          <p:nvPr/>
        </p:nvSpPr>
        <p:spPr>
          <a:xfrm>
            <a:off x="5530469" y="5382022"/>
            <a:ext cx="2696972" cy="584775"/>
          </a:xfrm>
          <a:prstGeom prst="rect">
            <a:avLst/>
          </a:prstGeom>
          <a:noFill/>
        </p:spPr>
        <p:txBody>
          <a:bodyPr wrap="square" rtlCol="0">
            <a:spAutoFit/>
          </a:bodyPr>
          <a:lstStyle/>
          <a:p>
            <a:r>
              <a:rPr lang="en-US" sz="1600" dirty="0" smtClean="0">
                <a:latin typeface="Candara" panose="020E0502030303020204" pitchFamily="34" charset="0"/>
              </a:rPr>
              <a:t>Feedback of how application will perform in production</a:t>
            </a:r>
            <a:endParaRPr lang="en-US" sz="1600" dirty="0">
              <a:latin typeface="Candara" panose="020E0502030303020204" pitchFamily="34" charset="0"/>
            </a:endParaRPr>
          </a:p>
        </p:txBody>
      </p:sp>
      <p:cxnSp>
        <p:nvCxnSpPr>
          <p:cNvPr id="11" name="Elbow Connector 10"/>
          <p:cNvCxnSpPr>
            <a:stCxn id="8" idx="3"/>
            <a:endCxn id="1026" idx="1"/>
          </p:cNvCxnSpPr>
          <p:nvPr/>
        </p:nvCxnSpPr>
        <p:spPr>
          <a:xfrm>
            <a:off x="6014892" y="1869020"/>
            <a:ext cx="2809195" cy="616588"/>
          </a:xfrm>
          <a:prstGeom prst="bentConnector3">
            <a:avLst>
              <a:gd name="adj1" fmla="val 23309"/>
            </a:avLst>
          </a:prstGeom>
          <a:ln w="28575"/>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9" idx="2"/>
            <a:endCxn id="7" idx="3"/>
          </p:cNvCxnSpPr>
          <p:nvPr/>
        </p:nvCxnSpPr>
        <p:spPr>
          <a:xfrm rot="5400000">
            <a:off x="6440072" y="1180747"/>
            <a:ext cx="1568109" cy="6027451"/>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1"/>
            <a:endCxn id="7" idx="0"/>
          </p:cNvCxnSpPr>
          <p:nvPr/>
        </p:nvCxnSpPr>
        <p:spPr>
          <a:xfrm rot="10800000" flipV="1">
            <a:off x="2962626" y="1869020"/>
            <a:ext cx="1448943" cy="1861732"/>
          </a:xfrm>
          <a:prstGeom prst="bentConnector2">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03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need Continuous Monitoring?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15</a:t>
            </a:fld>
            <a:endParaRPr lang="en-US" dirty="0"/>
          </a:p>
        </p:txBody>
      </p:sp>
      <p:sp>
        <p:nvSpPr>
          <p:cNvPr id="5" name="TextBox 4"/>
          <p:cNvSpPr txBox="1"/>
          <p:nvPr/>
        </p:nvSpPr>
        <p:spPr>
          <a:xfrm>
            <a:off x="1874520" y="1799759"/>
            <a:ext cx="8001000" cy="523220"/>
          </a:xfrm>
          <a:prstGeom prst="rect">
            <a:avLst/>
          </a:prstGeom>
          <a:noFill/>
        </p:spPr>
        <p:txBody>
          <a:bodyPr wrap="square" rtlCol="0">
            <a:spAutoFit/>
          </a:bodyPr>
          <a:lstStyle/>
          <a:p>
            <a:pPr algn="ctr"/>
            <a:r>
              <a:rPr lang="en-US" sz="2800" dirty="0" smtClean="0">
                <a:latin typeface="Candara" panose="020E0502030303020204" pitchFamily="34" charset="0"/>
              </a:rPr>
              <a:t>Server health cannot be compromised at any cost</a:t>
            </a:r>
            <a:endParaRPr lang="en-US" sz="2800" dirty="0">
              <a:latin typeface="Candara" panose="020E0502030303020204" pitchFamily="34" charset="0"/>
            </a:endParaRPr>
          </a:p>
        </p:txBody>
      </p:sp>
      <p:pic>
        <p:nvPicPr>
          <p:cNvPr id="6" name="Picture 2" descr="What Is the Software Development Life Cycle (SDLC) and How Does It Work? |  Synops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887" y="2915438"/>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784" y="3057607"/>
            <a:ext cx="1392936" cy="1392936"/>
          </a:xfrm>
          <a:prstGeom prst="rect">
            <a:avLst/>
          </a:prstGeom>
        </p:spPr>
      </p:pic>
      <p:sp>
        <p:nvSpPr>
          <p:cNvPr id="8" name="Left Brace 7"/>
          <p:cNvSpPr/>
          <p:nvPr/>
        </p:nvSpPr>
        <p:spPr>
          <a:xfrm rot="10800000">
            <a:off x="4938649" y="3273551"/>
            <a:ext cx="475488" cy="899702"/>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TextBox 8"/>
          <p:cNvSpPr txBox="1"/>
          <p:nvPr/>
        </p:nvSpPr>
        <p:spPr>
          <a:xfrm>
            <a:off x="5414137" y="3526922"/>
            <a:ext cx="2001647" cy="646331"/>
          </a:xfrm>
          <a:prstGeom prst="rect">
            <a:avLst/>
          </a:prstGeom>
          <a:noFill/>
        </p:spPr>
        <p:txBody>
          <a:bodyPr wrap="square" rtlCol="0">
            <a:spAutoFit/>
          </a:bodyPr>
          <a:lstStyle/>
          <a:p>
            <a:pPr algn="ctr"/>
            <a:r>
              <a:rPr lang="en-US" dirty="0" smtClean="0">
                <a:latin typeface="Candara" panose="020E0502030303020204" pitchFamily="34" charset="0"/>
              </a:rPr>
              <a:t>Increase response time</a:t>
            </a:r>
            <a:endParaRPr lang="en-US" dirty="0">
              <a:latin typeface="Candara" panose="020E0502030303020204" pitchFamily="34" charset="0"/>
            </a:endParaRPr>
          </a:p>
        </p:txBody>
      </p:sp>
    </p:spTree>
    <p:extLst>
      <p:ext uri="{BB962C8B-B14F-4D97-AF65-F5344CB8AC3E}">
        <p14:creationId xmlns:p14="http://schemas.microsoft.com/office/powerpoint/2010/main" val="94401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need Continuous Monitoring?</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16</a:t>
            </a:fld>
            <a:endParaRPr lang="en-US" dirty="0"/>
          </a:p>
        </p:txBody>
      </p:sp>
      <p:pic>
        <p:nvPicPr>
          <p:cNvPr id="2050" name="Picture 2" descr="Static Program Analysis: Its Usage And Limits | by Siddharth Swain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607" y="1692045"/>
            <a:ext cx="4800727" cy="32004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65960" y="5177695"/>
            <a:ext cx="8549640" cy="523220"/>
          </a:xfrm>
          <a:prstGeom prst="rect">
            <a:avLst/>
          </a:prstGeom>
          <a:noFill/>
        </p:spPr>
        <p:txBody>
          <a:bodyPr wrap="square" rtlCol="0">
            <a:spAutoFit/>
          </a:bodyPr>
          <a:lstStyle/>
          <a:p>
            <a:pPr algn="ctr"/>
            <a:r>
              <a:rPr lang="en-US" sz="2800" dirty="0" smtClean="0">
                <a:latin typeface="Candara" panose="020E0502030303020204" pitchFamily="34" charset="0"/>
              </a:rPr>
              <a:t>Static code analysis will give insights about your code</a:t>
            </a:r>
            <a:endParaRPr lang="en-US" sz="2800" dirty="0">
              <a:latin typeface="Candara" panose="020E0502030303020204" pitchFamily="34" charset="0"/>
            </a:endParaRPr>
          </a:p>
        </p:txBody>
      </p:sp>
    </p:spTree>
    <p:extLst>
      <p:ext uri="{BB962C8B-B14F-4D97-AF65-F5344CB8AC3E}">
        <p14:creationId xmlns:p14="http://schemas.microsoft.com/office/powerpoint/2010/main" val="8430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Continuous Monitoring?</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17</a:t>
            </a:fld>
            <a:endParaRPr lang="en-US" dirty="0"/>
          </a:p>
        </p:txBody>
      </p:sp>
    </p:spTree>
    <p:extLst>
      <p:ext uri="{BB962C8B-B14F-4D97-AF65-F5344CB8AC3E}">
        <p14:creationId xmlns:p14="http://schemas.microsoft.com/office/powerpoint/2010/main" val="752107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Continuous Monitoring?</a:t>
            </a:r>
          </a:p>
        </p:txBody>
      </p:sp>
      <p:sp>
        <p:nvSpPr>
          <p:cNvPr id="4" name="Slide Number Placeholder 3"/>
          <p:cNvSpPr>
            <a:spLocks noGrp="1"/>
          </p:cNvSpPr>
          <p:nvPr>
            <p:ph type="sldNum" sz="quarter" idx="12"/>
          </p:nvPr>
        </p:nvSpPr>
        <p:spPr/>
        <p:txBody>
          <a:bodyPr/>
          <a:lstStyle/>
          <a:p>
            <a:fld id="{B8DACC02-A2BD-4578-8E03-6D891060A695}" type="slidenum">
              <a:rPr lang="en-US" smtClean="0"/>
              <a:t>18</a:t>
            </a:fld>
            <a:endParaRPr lang="en-US"/>
          </a:p>
        </p:txBody>
      </p:sp>
      <p:pic>
        <p:nvPicPr>
          <p:cNvPr id="3" name="Picture 2"/>
          <p:cNvPicPr>
            <a:picLocks noChangeAspect="1"/>
          </p:cNvPicPr>
          <p:nvPr/>
        </p:nvPicPr>
        <p:blipFill rotWithShape="1">
          <a:blip r:embed="rId2"/>
          <a:srcRect l="11564" t="34353" r="35446" b="28717"/>
          <a:stretch/>
        </p:blipFill>
        <p:spPr>
          <a:xfrm>
            <a:off x="1014418" y="2084540"/>
            <a:ext cx="9690755" cy="3799003"/>
          </a:xfrm>
          <a:prstGeom prst="rect">
            <a:avLst/>
          </a:prstGeom>
        </p:spPr>
      </p:pic>
      <p:sp>
        <p:nvSpPr>
          <p:cNvPr id="7" name="Round Diagonal Corner Rectangle 6"/>
          <p:cNvSpPr/>
          <p:nvPr/>
        </p:nvSpPr>
        <p:spPr>
          <a:xfrm>
            <a:off x="420624" y="1371600"/>
            <a:ext cx="11301984" cy="548640"/>
          </a:xfrm>
          <a:prstGeom prst="round2DiagRect">
            <a:avLst/>
          </a:prstGeom>
          <a:solidFill>
            <a:schemeClr val="accent1">
              <a:alpha val="50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sz="1900" dirty="0" smtClean="0">
                <a:solidFill>
                  <a:schemeClr val="tx1"/>
                </a:solidFill>
                <a:latin typeface="Candara" panose="020E0502030303020204" pitchFamily="34" charset="0"/>
              </a:rPr>
              <a:t>Effective comprehensive monitoring approach is essential for visibility of your application and Infrastructure</a:t>
            </a:r>
            <a:endParaRPr lang="en-US" sz="19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1020262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Continuous Monitoring?</a:t>
            </a:r>
          </a:p>
        </p:txBody>
      </p:sp>
      <p:sp>
        <p:nvSpPr>
          <p:cNvPr id="3" name="Content Placeholder 2"/>
          <p:cNvSpPr>
            <a:spLocks noGrp="1"/>
          </p:cNvSpPr>
          <p:nvPr>
            <p:ph idx="1"/>
          </p:nvPr>
        </p:nvSpPr>
        <p:spPr/>
        <p:txBody>
          <a:bodyPr>
            <a:normAutofit/>
          </a:bodyPr>
          <a:lstStyle/>
          <a:p>
            <a:r>
              <a:rPr lang="en-US" dirty="0" smtClean="0"/>
              <a:t>Continuous Monitoring (CM), </a:t>
            </a:r>
            <a:r>
              <a:rPr lang="en-US" dirty="0"/>
              <a:t>is an automated process by which DevOps personnel can observe and detect compliance issues and security threats during each phase of the DevOps pipeline</a:t>
            </a:r>
            <a:r>
              <a:rPr lang="en-US" dirty="0" smtClean="0"/>
              <a:t>.</a:t>
            </a:r>
            <a:endParaRPr lang="en-US" dirty="0"/>
          </a:p>
          <a:p>
            <a:r>
              <a:rPr lang="en-US" dirty="0" smtClean="0"/>
              <a:t>Once </a:t>
            </a:r>
            <a:r>
              <a:rPr lang="en-US" dirty="0"/>
              <a:t>the software is released into production, Continuous Monitoring will notify dev and QA teams in the event of specific issues arising in the prod environment. </a:t>
            </a:r>
            <a:endParaRPr lang="en-US" dirty="0" smtClean="0"/>
          </a:p>
          <a:p>
            <a:r>
              <a:rPr lang="en-US" dirty="0" smtClean="0"/>
              <a:t>It </a:t>
            </a:r>
            <a:r>
              <a:rPr lang="en-US" dirty="0"/>
              <a:t>provides feedback on what is going wrong, which allows the relevant people to work on necessary fixes as soon as possible.</a:t>
            </a:r>
          </a:p>
          <a:p>
            <a:r>
              <a:rPr lang="en-US" dirty="0" smtClean="0"/>
              <a:t>It assists </a:t>
            </a:r>
            <a:r>
              <a:rPr lang="en-US" dirty="0"/>
              <a:t>IT organizations, DevOps teams in particular, with procuring real-time data from public and hybrid environments.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19</a:t>
            </a:fld>
            <a:endParaRPr lang="en-US" dirty="0"/>
          </a:p>
        </p:txBody>
      </p:sp>
    </p:spTree>
    <p:extLst>
      <p:ext uri="{BB962C8B-B14F-4D97-AF65-F5344CB8AC3E}">
        <p14:creationId xmlns:p14="http://schemas.microsoft.com/office/powerpoint/2010/main" val="277884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47526" y="1342872"/>
            <a:ext cx="11650767" cy="4746091"/>
          </a:xfrm>
        </p:spPr>
        <p:txBody>
          <a:bodyPr>
            <a:normAutofit fontScale="92500" lnSpcReduction="10000"/>
          </a:bodyPr>
          <a:lstStyle/>
          <a:p>
            <a:pPr>
              <a:lnSpc>
                <a:spcPct val="150000"/>
              </a:lnSpc>
            </a:pPr>
            <a:r>
              <a:rPr lang="en-US" dirty="0"/>
              <a:t>Monitoring in DevOps</a:t>
            </a:r>
          </a:p>
          <a:p>
            <a:pPr>
              <a:lnSpc>
                <a:spcPct val="150000"/>
              </a:lnSpc>
            </a:pPr>
            <a:r>
              <a:rPr lang="en-US" dirty="0" smtClean="0"/>
              <a:t>Why we </a:t>
            </a:r>
            <a:r>
              <a:rPr lang="en-US" dirty="0"/>
              <a:t>need Continuous Monitoring?</a:t>
            </a:r>
            <a:endParaRPr lang="en-US" dirty="0" smtClean="0"/>
          </a:p>
          <a:p>
            <a:pPr>
              <a:lnSpc>
                <a:spcPct val="150000"/>
              </a:lnSpc>
            </a:pPr>
            <a:r>
              <a:rPr lang="en-US" dirty="0" smtClean="0"/>
              <a:t>What </a:t>
            </a:r>
            <a:r>
              <a:rPr lang="en-US" dirty="0"/>
              <a:t>is Continuous </a:t>
            </a:r>
            <a:r>
              <a:rPr lang="en-US" dirty="0" smtClean="0"/>
              <a:t>Monitoring?</a:t>
            </a:r>
          </a:p>
          <a:p>
            <a:pPr>
              <a:lnSpc>
                <a:spcPct val="150000"/>
              </a:lnSpc>
            </a:pPr>
            <a:r>
              <a:rPr lang="en-US" dirty="0"/>
              <a:t>Continuous Monitoring Use Cases</a:t>
            </a:r>
            <a:endParaRPr lang="en-US" dirty="0" smtClean="0"/>
          </a:p>
          <a:p>
            <a:pPr>
              <a:lnSpc>
                <a:spcPct val="150000"/>
              </a:lnSpc>
            </a:pPr>
            <a:r>
              <a:rPr lang="en-US" dirty="0" smtClean="0"/>
              <a:t>Continuous </a:t>
            </a:r>
            <a:r>
              <a:rPr lang="en-US" dirty="0" smtClean="0"/>
              <a:t>Monitoring Tools</a:t>
            </a:r>
          </a:p>
          <a:p>
            <a:pPr>
              <a:lnSpc>
                <a:spcPct val="150000"/>
              </a:lnSpc>
            </a:pPr>
            <a:r>
              <a:rPr lang="en-US" dirty="0" smtClean="0"/>
              <a:t>What is Nagios?</a:t>
            </a:r>
          </a:p>
          <a:p>
            <a:pPr>
              <a:lnSpc>
                <a:spcPct val="150000"/>
              </a:lnSpc>
            </a:pPr>
            <a:r>
              <a:rPr lang="en-US" dirty="0" smtClean="0"/>
              <a:t>Case Studies</a:t>
            </a:r>
            <a:endParaRPr lang="en-US" dirty="0" smtClean="0"/>
          </a:p>
          <a:p>
            <a:pPr>
              <a:lnSpc>
                <a:spcPct val="150000"/>
              </a:lnSpc>
            </a:pP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79298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Continuous Monitoring?</a:t>
            </a:r>
          </a:p>
        </p:txBody>
      </p:sp>
      <p:sp>
        <p:nvSpPr>
          <p:cNvPr id="3" name="Content Placeholder 2"/>
          <p:cNvSpPr>
            <a:spLocks noGrp="1"/>
          </p:cNvSpPr>
          <p:nvPr>
            <p:ph idx="1"/>
          </p:nvPr>
        </p:nvSpPr>
        <p:spPr/>
        <p:txBody>
          <a:bodyPr>
            <a:normAutofit/>
          </a:bodyPr>
          <a:lstStyle/>
          <a:p>
            <a:r>
              <a:rPr lang="en-US" dirty="0"/>
              <a:t>Continuous monitoring </a:t>
            </a:r>
            <a:r>
              <a:rPr lang="en-US" dirty="0" smtClean="0"/>
              <a:t>is </a:t>
            </a:r>
            <a:r>
              <a:rPr lang="en-US" dirty="0"/>
              <a:t>the process of identifying threats to the security and compliance rules of a software development cycle and architecture. </a:t>
            </a:r>
            <a:endParaRPr lang="en-US" dirty="0" smtClean="0"/>
          </a:p>
          <a:p>
            <a:r>
              <a:rPr lang="en-US" dirty="0" smtClean="0"/>
              <a:t>Helps </a:t>
            </a:r>
            <a:r>
              <a:rPr lang="en-US" dirty="0"/>
              <a:t>business and technical teams determine and interpret analytics to solve crucial </a:t>
            </a:r>
            <a:r>
              <a:rPr lang="en-US" dirty="0" smtClean="0"/>
              <a:t>issues</a:t>
            </a:r>
          </a:p>
          <a:p>
            <a:r>
              <a:rPr lang="en-US" dirty="0" smtClean="0"/>
              <a:t>Help </a:t>
            </a:r>
            <a:r>
              <a:rPr lang="en-US" dirty="0"/>
              <a:t>enterprises acquire data from various </a:t>
            </a:r>
            <a:r>
              <a:rPr lang="en-US" dirty="0" smtClean="0"/>
              <a:t>ecosystems</a:t>
            </a:r>
          </a:p>
          <a:p>
            <a:r>
              <a:rPr lang="en-US" dirty="0" smtClean="0"/>
              <a:t>It is a fully automated </a:t>
            </a:r>
            <a:r>
              <a:rPr lang="en-US" dirty="0"/>
              <a:t>procedure</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20</a:t>
            </a:fld>
            <a:endParaRPr lang="en-US" dirty="0"/>
          </a:p>
        </p:txBody>
      </p:sp>
    </p:spTree>
    <p:extLst>
      <p:ext uri="{BB962C8B-B14F-4D97-AF65-F5344CB8AC3E}">
        <p14:creationId xmlns:p14="http://schemas.microsoft.com/office/powerpoint/2010/main" val="390252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a:t>
            </a:r>
            <a:r>
              <a:rPr lang="en-US" dirty="0" smtClean="0"/>
              <a:t>Monitoring Aim</a:t>
            </a:r>
            <a:endParaRPr lang="en-US" dirty="0"/>
          </a:p>
        </p:txBody>
      </p:sp>
      <p:sp>
        <p:nvSpPr>
          <p:cNvPr id="3" name="Content Placeholder 2"/>
          <p:cNvSpPr>
            <a:spLocks noGrp="1"/>
          </p:cNvSpPr>
          <p:nvPr>
            <p:ph idx="1"/>
          </p:nvPr>
        </p:nvSpPr>
        <p:spPr/>
        <p:txBody>
          <a:bodyPr>
            <a:normAutofit/>
          </a:bodyPr>
          <a:lstStyle/>
          <a:p>
            <a:r>
              <a:rPr lang="en-US" dirty="0" smtClean="0"/>
              <a:t>Strengthen </a:t>
            </a:r>
            <a:r>
              <a:rPr lang="en-US" dirty="0"/>
              <a:t>the transparency </a:t>
            </a:r>
            <a:r>
              <a:rPr lang="en-US" dirty="0" smtClean="0"/>
              <a:t>of the ecosystem</a:t>
            </a:r>
          </a:p>
          <a:p>
            <a:r>
              <a:rPr lang="en-US" dirty="0" smtClean="0"/>
              <a:t>Monitor </a:t>
            </a:r>
            <a:r>
              <a:rPr lang="en-US" dirty="0"/>
              <a:t>and resolve </a:t>
            </a:r>
            <a:r>
              <a:rPr lang="en-US" dirty="0" smtClean="0"/>
              <a:t>issues</a:t>
            </a:r>
            <a:endParaRPr lang="en-US" dirty="0"/>
          </a:p>
          <a:p>
            <a:r>
              <a:rPr lang="en-US" dirty="0" smtClean="0"/>
              <a:t>Identify and resolve performance </a:t>
            </a:r>
            <a:r>
              <a:rPr lang="en-US" dirty="0"/>
              <a:t>inconsistencies and error </a:t>
            </a:r>
            <a:r>
              <a:rPr lang="en-US" dirty="0" smtClean="0"/>
              <a:t>sources</a:t>
            </a:r>
            <a:endParaRPr lang="en-US" dirty="0"/>
          </a:p>
          <a:p>
            <a:r>
              <a:rPr lang="en-US" dirty="0" smtClean="0"/>
              <a:t>Assist </a:t>
            </a:r>
            <a:r>
              <a:rPr lang="en-US" dirty="0"/>
              <a:t>companies in keeping a tab of their user </a:t>
            </a:r>
            <a:r>
              <a:rPr lang="en-US" dirty="0" smtClean="0"/>
              <a:t>experience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15713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vs Alert</a:t>
            </a:r>
            <a:endParaRPr lang="en-US" dirty="0"/>
          </a:p>
        </p:txBody>
      </p:sp>
      <p:sp>
        <p:nvSpPr>
          <p:cNvPr id="3" name="Content Placeholder 2"/>
          <p:cNvSpPr>
            <a:spLocks noGrp="1"/>
          </p:cNvSpPr>
          <p:nvPr>
            <p:ph idx="1"/>
          </p:nvPr>
        </p:nvSpPr>
        <p:spPr/>
        <p:txBody>
          <a:bodyPr/>
          <a:lstStyle/>
          <a:p>
            <a:r>
              <a:rPr lang="en-US" dirty="0"/>
              <a:t>Monitoring has become an umbrella term whose meaning strongly depends on the context. </a:t>
            </a:r>
            <a:endParaRPr lang="en-US" dirty="0" smtClean="0"/>
          </a:p>
          <a:p>
            <a:r>
              <a:rPr lang="en-US" dirty="0" smtClean="0"/>
              <a:t>Most </a:t>
            </a:r>
            <a:r>
              <a:rPr lang="en-US" dirty="0"/>
              <a:t>broadly, it refers to the process of becoming aware of the state of a system. This is done in two ways, proactive and reactive. </a:t>
            </a:r>
            <a:endParaRPr lang="en-US" dirty="0" smtClean="0"/>
          </a:p>
          <a:p>
            <a:r>
              <a:rPr lang="en-US" dirty="0" smtClean="0"/>
              <a:t>The </a:t>
            </a:r>
            <a:r>
              <a:rPr lang="en-US" dirty="0"/>
              <a:t>former involves watching visual indicators, such as </a:t>
            </a:r>
            <a:r>
              <a:rPr lang="en-US" dirty="0" err="1"/>
              <a:t>timeseries</a:t>
            </a:r>
            <a:r>
              <a:rPr lang="en-US" dirty="0"/>
              <a:t> and dashboards, and is sometimes what administrators mean by monitoring. </a:t>
            </a:r>
            <a:endParaRPr lang="en-US" dirty="0" smtClean="0"/>
          </a:p>
          <a:p>
            <a:r>
              <a:rPr lang="en-US" dirty="0" smtClean="0"/>
              <a:t>The </a:t>
            </a:r>
            <a:r>
              <a:rPr lang="en-US" dirty="0"/>
              <a:t>latter involves automated ways to deliver notifications to operators in order to bring to their attention a grave change in system’s state; this is usually referred to as alerting.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22</a:t>
            </a:fld>
            <a:endParaRPr lang="en-US" dirty="0"/>
          </a:p>
        </p:txBody>
      </p:sp>
    </p:spTree>
    <p:extLst>
      <p:ext uri="{BB962C8B-B14F-4D97-AF65-F5344CB8AC3E}">
        <p14:creationId xmlns:p14="http://schemas.microsoft.com/office/powerpoint/2010/main" val="1635602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Continuous Monitoring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23</a:t>
            </a:fld>
            <a:endParaRPr lang="en-US" dirty="0"/>
          </a:p>
        </p:txBody>
      </p:sp>
      <p:graphicFrame>
        <p:nvGraphicFramePr>
          <p:cNvPr id="5" name="Diagram 4"/>
          <p:cNvGraphicFramePr/>
          <p:nvPr>
            <p:extLst>
              <p:ext uri="{D42A27DB-BD31-4B8C-83A1-F6EECF244321}">
                <p14:modId xmlns:p14="http://schemas.microsoft.com/office/powerpoint/2010/main" val="3036948683"/>
              </p:ext>
            </p:extLst>
          </p:nvPr>
        </p:nvGraphicFramePr>
        <p:xfrm>
          <a:off x="916696" y="13661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478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Monitoring</a:t>
            </a:r>
          </a:p>
        </p:txBody>
      </p:sp>
      <p:sp>
        <p:nvSpPr>
          <p:cNvPr id="3" name="Content Placeholder 2"/>
          <p:cNvSpPr>
            <a:spLocks noGrp="1"/>
          </p:cNvSpPr>
          <p:nvPr>
            <p:ph idx="1"/>
          </p:nvPr>
        </p:nvSpPr>
        <p:spPr/>
        <p:txBody>
          <a:bodyPr/>
          <a:lstStyle/>
          <a:p>
            <a:r>
              <a:rPr lang="en-US" dirty="0"/>
              <a:t>Containers, VMs, Physical machines/servers</a:t>
            </a:r>
          </a:p>
          <a:p>
            <a:r>
              <a:rPr lang="en-US" dirty="0" smtClean="0"/>
              <a:t>Resource </a:t>
            </a:r>
            <a:r>
              <a:rPr lang="en-US" dirty="0"/>
              <a:t>utilization</a:t>
            </a:r>
          </a:p>
          <a:p>
            <a:r>
              <a:rPr lang="en-US" dirty="0" smtClean="0"/>
              <a:t>Software</a:t>
            </a:r>
            <a:endParaRPr lang="en-US" dirty="0"/>
          </a:p>
          <a:p>
            <a:r>
              <a:rPr lang="en-US" dirty="0" smtClean="0"/>
              <a:t>Storage </a:t>
            </a:r>
            <a:r>
              <a:rPr lang="en-US" dirty="0"/>
              <a:t>servers</a:t>
            </a:r>
          </a:p>
          <a:p>
            <a:r>
              <a:rPr lang="en-US" dirty="0" smtClean="0"/>
              <a:t>Cluster </a:t>
            </a:r>
            <a:r>
              <a:rPr lang="en-US" dirty="0"/>
              <a:t>performance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24</a:t>
            </a:fld>
            <a:endParaRPr lang="en-US" dirty="0"/>
          </a:p>
        </p:txBody>
      </p:sp>
    </p:spTree>
    <p:extLst>
      <p:ext uri="{BB962C8B-B14F-4D97-AF65-F5344CB8AC3E}">
        <p14:creationId xmlns:p14="http://schemas.microsoft.com/office/powerpoint/2010/main" val="3357615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a:t>
            </a:r>
            <a:r>
              <a:rPr lang="en-US" dirty="0" smtClean="0"/>
              <a:t>Monitoring</a:t>
            </a:r>
            <a:endParaRPr lang="en-US" dirty="0"/>
          </a:p>
        </p:txBody>
      </p:sp>
      <p:sp>
        <p:nvSpPr>
          <p:cNvPr id="3" name="Content Placeholder 2"/>
          <p:cNvSpPr>
            <a:spLocks noGrp="1"/>
          </p:cNvSpPr>
          <p:nvPr>
            <p:ph idx="1"/>
          </p:nvPr>
        </p:nvSpPr>
        <p:spPr/>
        <p:txBody>
          <a:bodyPr/>
          <a:lstStyle/>
          <a:p>
            <a:r>
              <a:rPr lang="en-US" dirty="0"/>
              <a:t>Uptime</a:t>
            </a:r>
          </a:p>
          <a:p>
            <a:r>
              <a:rPr lang="en-US" dirty="0" smtClean="0"/>
              <a:t>Transaction </a:t>
            </a:r>
            <a:r>
              <a:rPr lang="en-US" dirty="0"/>
              <a:t>time and volume</a:t>
            </a:r>
          </a:p>
          <a:p>
            <a:r>
              <a:rPr lang="en-US" dirty="0" smtClean="0"/>
              <a:t>System </a:t>
            </a:r>
            <a:r>
              <a:rPr lang="en-US" dirty="0"/>
              <a:t>responses, throughputs, error rate</a:t>
            </a:r>
          </a:p>
          <a:p>
            <a:r>
              <a:rPr lang="en-US" dirty="0" smtClean="0"/>
              <a:t>API </a:t>
            </a:r>
            <a:r>
              <a:rPr lang="en-US" dirty="0"/>
              <a:t>responses</a:t>
            </a:r>
          </a:p>
          <a:p>
            <a:r>
              <a:rPr lang="en-US" dirty="0" smtClean="0"/>
              <a:t>Front-end </a:t>
            </a:r>
            <a:r>
              <a:rPr lang="en-US" dirty="0"/>
              <a:t>and back-end</a:t>
            </a:r>
          </a:p>
          <a:p>
            <a:r>
              <a:rPr lang="en-US" dirty="0" smtClean="0"/>
              <a:t>Page </a:t>
            </a:r>
            <a:r>
              <a:rPr lang="en-US" dirty="0"/>
              <a:t>load time</a:t>
            </a:r>
          </a:p>
          <a:p>
            <a:r>
              <a:rPr lang="en-US" dirty="0" smtClean="0"/>
              <a:t># </a:t>
            </a:r>
            <a:r>
              <a:rPr lang="en-US" dirty="0"/>
              <a:t>of HTTP requests, request rate, HTTP request execution time, etc.</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25</a:t>
            </a:fld>
            <a:endParaRPr lang="en-US" dirty="0"/>
          </a:p>
        </p:txBody>
      </p:sp>
    </p:spTree>
    <p:extLst>
      <p:ext uri="{BB962C8B-B14F-4D97-AF65-F5344CB8AC3E}">
        <p14:creationId xmlns:p14="http://schemas.microsoft.com/office/powerpoint/2010/main" val="2130908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a:t>
            </a:r>
            <a:r>
              <a:rPr lang="en-US" dirty="0" smtClean="0"/>
              <a:t>Monitoring</a:t>
            </a:r>
            <a:endParaRPr lang="en-US" dirty="0"/>
          </a:p>
        </p:txBody>
      </p:sp>
      <p:sp>
        <p:nvSpPr>
          <p:cNvPr id="3" name="Content Placeholder 2"/>
          <p:cNvSpPr>
            <a:spLocks noGrp="1"/>
          </p:cNvSpPr>
          <p:nvPr>
            <p:ph idx="1"/>
          </p:nvPr>
        </p:nvSpPr>
        <p:spPr/>
        <p:txBody>
          <a:bodyPr/>
          <a:lstStyle/>
          <a:p>
            <a:r>
              <a:rPr lang="en-US" dirty="0"/>
              <a:t>Network traffic, bandwidth, packet flows</a:t>
            </a:r>
          </a:p>
          <a:p>
            <a:r>
              <a:rPr lang="en-US" dirty="0" smtClean="0"/>
              <a:t>Firewalls</a:t>
            </a:r>
            <a:r>
              <a:rPr lang="en-US" dirty="0"/>
              <a:t>, Gateways, VPNs, security groups</a:t>
            </a:r>
          </a:p>
          <a:p>
            <a:r>
              <a:rPr lang="en-US" dirty="0" smtClean="0"/>
              <a:t>Network </a:t>
            </a:r>
            <a:r>
              <a:rPr lang="en-US" dirty="0"/>
              <a:t>interfaces, IPs</a:t>
            </a:r>
          </a:p>
          <a:p>
            <a:r>
              <a:rPr lang="en-US" dirty="0" smtClean="0"/>
              <a:t>Endpoints</a:t>
            </a:r>
            <a:r>
              <a:rPr lang="en-US" dirty="0"/>
              <a:t>,</a:t>
            </a:r>
          </a:p>
          <a:p>
            <a:r>
              <a:rPr lang="en-US" dirty="0" smtClean="0"/>
              <a:t>Load </a:t>
            </a:r>
            <a:r>
              <a:rPr lang="en-US" dirty="0"/>
              <a:t>balancers, latency</a:t>
            </a:r>
          </a:p>
          <a:p>
            <a:r>
              <a:rPr lang="en-US" dirty="0" smtClean="0"/>
              <a:t>SSH</a:t>
            </a:r>
            <a:r>
              <a:rPr lang="en-US" dirty="0"/>
              <a:t>, pings, connections, etc…</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26</a:t>
            </a:fld>
            <a:endParaRPr lang="en-US" dirty="0"/>
          </a:p>
        </p:txBody>
      </p:sp>
    </p:spTree>
    <p:extLst>
      <p:ext uri="{BB962C8B-B14F-4D97-AF65-F5344CB8AC3E}">
        <p14:creationId xmlns:p14="http://schemas.microsoft.com/office/powerpoint/2010/main" val="222646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behavior</a:t>
            </a:r>
          </a:p>
        </p:txBody>
      </p:sp>
      <p:sp>
        <p:nvSpPr>
          <p:cNvPr id="3" name="Content Placeholder 2"/>
          <p:cNvSpPr>
            <a:spLocks noGrp="1"/>
          </p:cNvSpPr>
          <p:nvPr>
            <p:ph idx="1"/>
          </p:nvPr>
        </p:nvSpPr>
        <p:spPr/>
        <p:txBody>
          <a:bodyPr>
            <a:normAutofit/>
          </a:bodyPr>
          <a:lstStyle/>
          <a:p>
            <a:r>
              <a:rPr lang="en-US" dirty="0" smtClean="0"/>
              <a:t> </a:t>
            </a:r>
            <a:r>
              <a:rPr lang="en-US" dirty="0"/>
              <a:t>Usually tradition monitoring are not that useful for this category</a:t>
            </a:r>
          </a:p>
          <a:p>
            <a:pPr lvl="1"/>
            <a:r>
              <a:rPr lang="en-US" dirty="0" smtClean="0"/>
              <a:t>How </a:t>
            </a:r>
            <a:r>
              <a:rPr lang="en-US" dirty="0"/>
              <a:t>users are using your application ?</a:t>
            </a:r>
          </a:p>
          <a:p>
            <a:pPr lvl="1"/>
            <a:r>
              <a:rPr lang="en-US" dirty="0" smtClean="0"/>
              <a:t>Overall </a:t>
            </a:r>
            <a:r>
              <a:rPr lang="en-US" dirty="0"/>
              <a:t>customer experience</a:t>
            </a:r>
          </a:p>
          <a:p>
            <a:pPr lvl="1"/>
            <a:r>
              <a:rPr lang="en-US" dirty="0" smtClean="0"/>
              <a:t>Usage </a:t>
            </a:r>
            <a:r>
              <a:rPr lang="en-US" dirty="0"/>
              <a:t>of application</a:t>
            </a:r>
          </a:p>
          <a:p>
            <a:pPr lvl="1"/>
            <a:r>
              <a:rPr lang="en-US" dirty="0" smtClean="0"/>
              <a:t>Application </a:t>
            </a:r>
            <a:r>
              <a:rPr lang="en-US" dirty="0"/>
              <a:t>specific data</a:t>
            </a:r>
          </a:p>
          <a:p>
            <a:pPr lvl="2"/>
            <a:r>
              <a:rPr lang="en-US" dirty="0" smtClean="0"/>
              <a:t>YouTube, </a:t>
            </a:r>
            <a:r>
              <a:rPr lang="en-US" dirty="0" err="1"/>
              <a:t>CuriosityStream</a:t>
            </a:r>
            <a:r>
              <a:rPr lang="en-US" dirty="0"/>
              <a:t>, </a:t>
            </a:r>
            <a:r>
              <a:rPr lang="en-US" dirty="0" smtClean="0"/>
              <a:t>Vimeo</a:t>
            </a:r>
            <a:r>
              <a:rPr lang="en-US" dirty="0"/>
              <a:t>, etc.</a:t>
            </a:r>
          </a:p>
          <a:p>
            <a:pPr lvl="2"/>
            <a:r>
              <a:rPr lang="en-US" dirty="0" smtClean="0"/>
              <a:t>Financial </a:t>
            </a:r>
            <a:r>
              <a:rPr lang="en-US" dirty="0"/>
              <a:t>applications</a:t>
            </a:r>
          </a:p>
          <a:p>
            <a:pPr lvl="2"/>
            <a:r>
              <a:rPr lang="en-US" dirty="0" smtClean="0"/>
              <a:t>Education </a:t>
            </a:r>
            <a:r>
              <a:rPr lang="en-US" dirty="0"/>
              <a:t>application</a:t>
            </a:r>
          </a:p>
          <a:p>
            <a:pPr lvl="2"/>
            <a:r>
              <a:rPr lang="en-US" dirty="0" smtClean="0"/>
              <a:t>Ecommerce </a:t>
            </a:r>
            <a:r>
              <a:rPr lang="en-US" dirty="0"/>
              <a:t>application</a:t>
            </a:r>
          </a:p>
          <a:p>
            <a:pPr lvl="2"/>
            <a:r>
              <a:rPr lang="en-US" dirty="0" smtClean="0"/>
              <a:t>Social </a:t>
            </a:r>
            <a:r>
              <a:rPr lang="en-US" dirty="0"/>
              <a:t>networking applications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27</a:t>
            </a:fld>
            <a:endParaRPr lang="en-US" dirty="0"/>
          </a:p>
        </p:txBody>
      </p:sp>
    </p:spTree>
    <p:extLst>
      <p:ext uri="{BB962C8B-B14F-4D97-AF65-F5344CB8AC3E}">
        <p14:creationId xmlns:p14="http://schemas.microsoft.com/office/powerpoint/2010/main" val="4008033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Continuous Monitoring</a:t>
            </a:r>
          </a:p>
        </p:txBody>
      </p:sp>
      <p:sp>
        <p:nvSpPr>
          <p:cNvPr id="3" name="Content Placeholder 2"/>
          <p:cNvSpPr>
            <a:spLocks noGrp="1"/>
          </p:cNvSpPr>
          <p:nvPr>
            <p:ph idx="1"/>
          </p:nvPr>
        </p:nvSpPr>
        <p:spPr/>
        <p:txBody>
          <a:bodyPr>
            <a:normAutofit/>
          </a:bodyPr>
          <a:lstStyle/>
          <a:p>
            <a:r>
              <a:rPr lang="en-US" dirty="0"/>
              <a:t>Better </a:t>
            </a:r>
            <a:r>
              <a:rPr lang="en-US" dirty="0" smtClean="0"/>
              <a:t>security</a:t>
            </a:r>
          </a:p>
          <a:p>
            <a:pPr lvl="1"/>
            <a:r>
              <a:rPr lang="en-US" dirty="0" smtClean="0"/>
              <a:t>Automate </a:t>
            </a:r>
            <a:r>
              <a:rPr lang="en-US" dirty="0"/>
              <a:t>many security measures. </a:t>
            </a:r>
          </a:p>
          <a:p>
            <a:r>
              <a:rPr lang="en-US" dirty="0" smtClean="0"/>
              <a:t>Performance </a:t>
            </a:r>
            <a:r>
              <a:rPr lang="en-US" dirty="0"/>
              <a:t>errors are detected </a:t>
            </a:r>
            <a:r>
              <a:rPr lang="en-US" dirty="0" smtClean="0"/>
              <a:t>earlier</a:t>
            </a:r>
          </a:p>
          <a:p>
            <a:pPr lvl="1"/>
            <a:r>
              <a:rPr lang="en-US" dirty="0" smtClean="0"/>
              <a:t>Help </a:t>
            </a:r>
            <a:r>
              <a:rPr lang="en-US" dirty="0"/>
              <a:t>determine performance </a:t>
            </a:r>
            <a:r>
              <a:rPr lang="en-US" dirty="0" smtClean="0"/>
              <a:t>inconsistencies</a:t>
            </a:r>
            <a:endParaRPr lang="en-US" dirty="0"/>
          </a:p>
          <a:p>
            <a:r>
              <a:rPr lang="en-US" dirty="0"/>
              <a:t>System downtime is significantly </a:t>
            </a:r>
            <a:r>
              <a:rPr lang="en-US" dirty="0" smtClean="0"/>
              <a:t>reduced</a:t>
            </a:r>
          </a:p>
          <a:p>
            <a:pPr lvl="1"/>
            <a:r>
              <a:rPr lang="en-US" dirty="0" smtClean="0"/>
              <a:t>Keep </a:t>
            </a:r>
            <a:r>
              <a:rPr lang="en-US" dirty="0"/>
              <a:t>a vigilant eye on the database, network, and applications, helping to resolve any issues before they give rise to system </a:t>
            </a:r>
            <a:r>
              <a:rPr lang="en-US" dirty="0" smtClean="0"/>
              <a:t>downtime</a:t>
            </a:r>
            <a:endParaRPr lang="en-US" dirty="0"/>
          </a:p>
          <a:p>
            <a:r>
              <a:rPr lang="en-US" dirty="0"/>
              <a:t>Facilitates better performance for the </a:t>
            </a:r>
            <a:r>
              <a:rPr lang="en-US" dirty="0" smtClean="0"/>
              <a:t>business</a:t>
            </a:r>
          </a:p>
          <a:p>
            <a:pPr lvl="1"/>
            <a:r>
              <a:rPr lang="en-US" dirty="0" smtClean="0"/>
              <a:t>By alleviating </a:t>
            </a:r>
            <a:r>
              <a:rPr lang="en-US" dirty="0"/>
              <a:t>system downtimes, it improves user experience and business </a:t>
            </a:r>
            <a:r>
              <a:rPr lang="en-US" dirty="0" smtClean="0"/>
              <a:t>credibility</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28</a:t>
            </a:fld>
            <a:endParaRPr lang="en-US" dirty="0"/>
          </a:p>
        </p:txBody>
      </p:sp>
    </p:spTree>
    <p:extLst>
      <p:ext uri="{BB962C8B-B14F-4D97-AF65-F5344CB8AC3E}">
        <p14:creationId xmlns:p14="http://schemas.microsoft.com/office/powerpoint/2010/main" val="187151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a:t>
            </a:r>
            <a:r>
              <a:rPr lang="en-US" dirty="0" smtClean="0"/>
              <a:t>Monitoring Phases - NIST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29</a:t>
            </a:fld>
            <a:endParaRPr lang="en-US" dirty="0"/>
          </a:p>
        </p:txBody>
      </p:sp>
      <p:pic>
        <p:nvPicPr>
          <p:cNvPr id="5" name="Picture 4"/>
          <p:cNvPicPr>
            <a:picLocks noChangeAspect="1"/>
          </p:cNvPicPr>
          <p:nvPr/>
        </p:nvPicPr>
        <p:blipFill rotWithShape="1">
          <a:blip r:embed="rId2"/>
          <a:srcRect l="19999" t="27795" r="44210" b="27599"/>
          <a:stretch/>
        </p:blipFill>
        <p:spPr>
          <a:xfrm>
            <a:off x="2695217" y="1627632"/>
            <a:ext cx="6029991" cy="4227120"/>
          </a:xfrm>
          <a:prstGeom prst="rect">
            <a:avLst/>
          </a:prstGeom>
        </p:spPr>
      </p:pic>
    </p:spTree>
    <p:extLst>
      <p:ext uri="{BB962C8B-B14F-4D97-AF65-F5344CB8AC3E}">
        <p14:creationId xmlns:p14="http://schemas.microsoft.com/office/powerpoint/2010/main" val="3234737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Monitoring in DevOps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3162479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Monitoring Phases - </a:t>
            </a:r>
            <a:r>
              <a:rPr lang="en-US" dirty="0" smtClean="0"/>
              <a:t>Patriot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30</a:t>
            </a:fld>
            <a:endParaRPr lang="en-US" dirty="0"/>
          </a:p>
        </p:txBody>
      </p:sp>
      <p:pic>
        <p:nvPicPr>
          <p:cNvPr id="5" name="Picture 4"/>
          <p:cNvPicPr>
            <a:picLocks noChangeAspect="1"/>
          </p:cNvPicPr>
          <p:nvPr/>
        </p:nvPicPr>
        <p:blipFill rotWithShape="1">
          <a:blip r:embed="rId2"/>
          <a:srcRect l="20120" t="28122" r="43230" b="27229"/>
          <a:stretch/>
        </p:blipFill>
        <p:spPr>
          <a:xfrm>
            <a:off x="2853588" y="1699742"/>
            <a:ext cx="6070956" cy="4160366"/>
          </a:xfrm>
          <a:prstGeom prst="rect">
            <a:avLst/>
          </a:prstGeom>
        </p:spPr>
      </p:pic>
    </p:spTree>
    <p:extLst>
      <p:ext uri="{BB962C8B-B14F-4D97-AF65-F5344CB8AC3E}">
        <p14:creationId xmlns:p14="http://schemas.microsoft.com/office/powerpoint/2010/main" val="1838718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Continuous Monitoring in DevOps</a:t>
            </a:r>
          </a:p>
        </p:txBody>
      </p:sp>
      <p:sp>
        <p:nvSpPr>
          <p:cNvPr id="3" name="Content Placeholder 2"/>
          <p:cNvSpPr>
            <a:spLocks noGrp="1"/>
          </p:cNvSpPr>
          <p:nvPr>
            <p:ph idx="1"/>
          </p:nvPr>
        </p:nvSpPr>
        <p:spPr/>
        <p:txBody>
          <a:bodyPr>
            <a:normAutofit/>
          </a:bodyPr>
          <a:lstStyle/>
          <a:p>
            <a:r>
              <a:rPr lang="en-US" dirty="0"/>
              <a:t>Decide what to monitor: Different organizations need to monitor different aspects of their IT landscape. Primarily, the targets are categorized into the following:</a:t>
            </a:r>
          </a:p>
          <a:p>
            <a:pPr marL="914400" lvl="1" indent="-457200">
              <a:buFont typeface="+mj-lt"/>
              <a:buAutoNum type="arabicPeriod"/>
            </a:pPr>
            <a:r>
              <a:rPr lang="en-US" dirty="0" smtClean="0"/>
              <a:t>Server </a:t>
            </a:r>
            <a:r>
              <a:rPr lang="en-US" dirty="0"/>
              <a:t>status and health</a:t>
            </a:r>
          </a:p>
          <a:p>
            <a:pPr marL="914400" lvl="1" indent="-457200">
              <a:buFont typeface="+mj-lt"/>
              <a:buAutoNum type="arabicPeriod"/>
            </a:pPr>
            <a:r>
              <a:rPr lang="en-US" dirty="0" smtClean="0"/>
              <a:t>Application </a:t>
            </a:r>
            <a:r>
              <a:rPr lang="en-US" dirty="0"/>
              <a:t>performance log</a:t>
            </a:r>
          </a:p>
          <a:p>
            <a:pPr marL="914400" lvl="1" indent="-457200">
              <a:buFont typeface="+mj-lt"/>
              <a:buAutoNum type="arabicPeriod"/>
            </a:pPr>
            <a:r>
              <a:rPr lang="en-US" dirty="0" smtClean="0"/>
              <a:t>System </a:t>
            </a:r>
            <a:r>
              <a:rPr lang="en-US" dirty="0"/>
              <a:t>vulnerabilities</a:t>
            </a:r>
          </a:p>
          <a:p>
            <a:pPr marL="914400" lvl="1" indent="-457200">
              <a:buFont typeface="+mj-lt"/>
              <a:buAutoNum type="arabicPeriod"/>
            </a:pPr>
            <a:r>
              <a:rPr lang="en-US" dirty="0" smtClean="0"/>
              <a:t>Development </a:t>
            </a:r>
            <a:r>
              <a:rPr lang="en-US" dirty="0"/>
              <a:t>milestones</a:t>
            </a:r>
          </a:p>
          <a:p>
            <a:pPr marL="914400" lvl="1" indent="-457200">
              <a:buFont typeface="+mj-lt"/>
              <a:buAutoNum type="arabicPeriod"/>
            </a:pPr>
            <a:r>
              <a:rPr lang="en-US" dirty="0" smtClean="0"/>
              <a:t>User activity/behavior</a:t>
            </a:r>
            <a:endParaRPr lang="en-US" dirty="0"/>
          </a:p>
          <a:p>
            <a:r>
              <a:rPr lang="en-US" dirty="0"/>
              <a:t>As far as possible, try to track parameters belonging to each category.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31</a:t>
            </a:fld>
            <a:endParaRPr lang="en-US" dirty="0"/>
          </a:p>
        </p:txBody>
      </p:sp>
    </p:spTree>
    <p:extLst>
      <p:ext uri="{BB962C8B-B14F-4D97-AF65-F5344CB8AC3E}">
        <p14:creationId xmlns:p14="http://schemas.microsoft.com/office/powerpoint/2010/main" val="3682032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Continuous Monitoring Use Cases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32</a:t>
            </a:fld>
            <a:endParaRPr lang="en-US" dirty="0"/>
          </a:p>
        </p:txBody>
      </p:sp>
    </p:spTree>
    <p:extLst>
      <p:ext uri="{BB962C8B-B14F-4D97-AF65-F5344CB8AC3E}">
        <p14:creationId xmlns:p14="http://schemas.microsoft.com/office/powerpoint/2010/main" val="1587755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DevOps monitoring use cases</a:t>
            </a:r>
          </a:p>
        </p:txBody>
      </p:sp>
      <p:sp>
        <p:nvSpPr>
          <p:cNvPr id="3" name="Content Placeholder 2"/>
          <p:cNvSpPr>
            <a:spLocks noGrp="1"/>
          </p:cNvSpPr>
          <p:nvPr>
            <p:ph idx="1"/>
          </p:nvPr>
        </p:nvSpPr>
        <p:spPr/>
        <p:txBody>
          <a:bodyPr>
            <a:normAutofit/>
          </a:bodyPr>
          <a:lstStyle/>
          <a:p>
            <a:r>
              <a:rPr lang="en-US" dirty="0"/>
              <a:t>Detect and report errors earlier. </a:t>
            </a:r>
            <a:endParaRPr lang="en-US" dirty="0" smtClean="0"/>
          </a:p>
          <a:p>
            <a:pPr lvl="1"/>
            <a:r>
              <a:rPr lang="en-US" dirty="0" smtClean="0"/>
              <a:t>Flagging </a:t>
            </a:r>
            <a:r>
              <a:rPr lang="en-US" dirty="0"/>
              <a:t>issues to DevOps teams more quickly means they can resolve them before they impact user experience.</a:t>
            </a:r>
          </a:p>
          <a:p>
            <a:r>
              <a:rPr lang="en-US" dirty="0"/>
              <a:t>Reduce system downtime. </a:t>
            </a:r>
            <a:endParaRPr lang="en-US" dirty="0" smtClean="0"/>
          </a:p>
          <a:p>
            <a:pPr lvl="1"/>
            <a:r>
              <a:rPr lang="en-US" dirty="0" smtClean="0"/>
              <a:t>DevOps </a:t>
            </a:r>
            <a:r>
              <a:rPr lang="en-US" dirty="0"/>
              <a:t>monitoring tools allow tech teams to have continuous oversight of the database, applications and networks so they’re able to resolve any issues before system downtimes occur.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1248168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DevOps monitoring use cases</a:t>
            </a:r>
          </a:p>
        </p:txBody>
      </p:sp>
      <p:sp>
        <p:nvSpPr>
          <p:cNvPr id="3" name="Content Placeholder 2"/>
          <p:cNvSpPr>
            <a:spLocks noGrp="1"/>
          </p:cNvSpPr>
          <p:nvPr>
            <p:ph idx="1"/>
          </p:nvPr>
        </p:nvSpPr>
        <p:spPr/>
        <p:txBody>
          <a:bodyPr>
            <a:normAutofit/>
          </a:bodyPr>
          <a:lstStyle/>
          <a:p>
            <a:r>
              <a:rPr lang="en-US" dirty="0" smtClean="0"/>
              <a:t>Increase </a:t>
            </a:r>
            <a:r>
              <a:rPr lang="en-US" dirty="0"/>
              <a:t>security. </a:t>
            </a:r>
            <a:endParaRPr lang="en-US" dirty="0" smtClean="0"/>
          </a:p>
          <a:p>
            <a:pPr lvl="1"/>
            <a:r>
              <a:rPr lang="en-US" dirty="0" smtClean="0"/>
              <a:t>Through </a:t>
            </a:r>
            <a:r>
              <a:rPr lang="en-US" dirty="0"/>
              <a:t>data analysis across the entire ecosystem, continuous monitoring in DevOps automates security measures by identifying inconsistencies or triggers that lead to security failures. Teams can then respond to threats manually (on-call) or automatically with tools. </a:t>
            </a:r>
          </a:p>
          <a:p>
            <a:r>
              <a:rPr lang="en-US" dirty="0"/>
              <a:t>Enhance observability of DevOps components. </a:t>
            </a:r>
            <a:endParaRPr lang="en-US" dirty="0" smtClean="0"/>
          </a:p>
          <a:p>
            <a:pPr lvl="1"/>
            <a:r>
              <a:rPr lang="en-US" dirty="0" smtClean="0"/>
              <a:t>Easily </a:t>
            </a:r>
            <a:r>
              <a:rPr lang="en-US" dirty="0"/>
              <a:t>identify when various systems and applications in your DevOps stack degrade in performance, cost, security or other factors to avoid problems down the road</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34</a:t>
            </a:fld>
            <a:endParaRPr lang="en-US" dirty="0"/>
          </a:p>
        </p:txBody>
      </p:sp>
    </p:spTree>
    <p:extLst>
      <p:ext uri="{BB962C8B-B14F-4D97-AF65-F5344CB8AC3E}">
        <p14:creationId xmlns:p14="http://schemas.microsoft.com/office/powerpoint/2010/main" val="3490276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DevOps monitoring use cases</a:t>
            </a:r>
          </a:p>
        </p:txBody>
      </p:sp>
      <p:sp>
        <p:nvSpPr>
          <p:cNvPr id="3" name="Content Placeholder 2"/>
          <p:cNvSpPr>
            <a:spLocks noGrp="1"/>
          </p:cNvSpPr>
          <p:nvPr>
            <p:ph idx="1"/>
          </p:nvPr>
        </p:nvSpPr>
        <p:spPr/>
        <p:txBody>
          <a:bodyPr>
            <a:normAutofit/>
          </a:bodyPr>
          <a:lstStyle/>
          <a:p>
            <a:r>
              <a:rPr lang="en-US" dirty="0" smtClean="0"/>
              <a:t>Uncover </a:t>
            </a:r>
            <a:r>
              <a:rPr lang="en-US" dirty="0"/>
              <a:t>root cause of issues faster. </a:t>
            </a:r>
            <a:endParaRPr lang="en-US" dirty="0" smtClean="0"/>
          </a:p>
          <a:p>
            <a:pPr lvl="1"/>
            <a:r>
              <a:rPr lang="en-US" dirty="0" smtClean="0"/>
              <a:t>Continuous </a:t>
            </a:r>
            <a:r>
              <a:rPr lang="en-US" dirty="0"/>
              <a:t>tracking of logs and metrics can help teams to identify the root cause — where a problem started or occurred. This allows engineers to identify patterns in system behavior to look out for in future. It also leads to improvement of mean time to detection (MTTD), mean time to repair (MTTR), and mean time to isolate (MTTI). </a:t>
            </a:r>
          </a:p>
          <a:p>
            <a:r>
              <a:rPr lang="en-US" dirty="0"/>
              <a:t>Improve collaboration. </a:t>
            </a:r>
            <a:endParaRPr lang="en-US" dirty="0" smtClean="0"/>
          </a:p>
          <a:p>
            <a:pPr lvl="1"/>
            <a:r>
              <a:rPr lang="en-US" dirty="0" smtClean="0"/>
              <a:t>The </a:t>
            </a:r>
            <a:r>
              <a:rPr lang="en-US" dirty="0"/>
              <a:t>establishment of a continuous feedback loop improves collaboration between the DevOps teams and engineers, the rest of the enterprise and both internal and external users.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1853607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DevOps monitoring use cases</a:t>
            </a:r>
          </a:p>
        </p:txBody>
      </p:sp>
      <p:sp>
        <p:nvSpPr>
          <p:cNvPr id="3" name="Content Placeholder 2"/>
          <p:cNvSpPr>
            <a:spLocks noGrp="1"/>
          </p:cNvSpPr>
          <p:nvPr>
            <p:ph idx="1"/>
          </p:nvPr>
        </p:nvSpPr>
        <p:spPr/>
        <p:txBody>
          <a:bodyPr>
            <a:normAutofit/>
          </a:bodyPr>
          <a:lstStyle/>
          <a:p>
            <a:r>
              <a:rPr lang="en-US" dirty="0" smtClean="0"/>
              <a:t>Enhance </a:t>
            </a:r>
            <a:r>
              <a:rPr lang="en-US" dirty="0"/>
              <a:t>the user experience. </a:t>
            </a:r>
            <a:endParaRPr lang="en-US" dirty="0" smtClean="0"/>
          </a:p>
          <a:p>
            <a:pPr lvl="1"/>
            <a:r>
              <a:rPr lang="en-US" dirty="0" smtClean="0"/>
              <a:t>DevOps </a:t>
            </a:r>
            <a:r>
              <a:rPr lang="en-US" dirty="0"/>
              <a:t>monitoring continuously tracks user feedback which can help inform new updates or changes to the app or system.</a:t>
            </a:r>
          </a:p>
          <a:p>
            <a:r>
              <a:rPr lang="en-US" dirty="0"/>
              <a:t>Boost business credibility. </a:t>
            </a:r>
            <a:endParaRPr lang="en-US" dirty="0" smtClean="0"/>
          </a:p>
          <a:p>
            <a:pPr lvl="1"/>
            <a:r>
              <a:rPr lang="en-US" dirty="0" smtClean="0"/>
              <a:t>All </a:t>
            </a:r>
            <a:r>
              <a:rPr lang="en-US" dirty="0"/>
              <a:t>the functions above help to ensure that an enterprise can be more in tune with its product and is able to improve it using customer and employee feedback — all with limited time, cost and effort.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36</a:t>
            </a:fld>
            <a:endParaRPr lang="en-US" dirty="0"/>
          </a:p>
        </p:txBody>
      </p:sp>
    </p:spTree>
    <p:extLst>
      <p:ext uri="{BB962C8B-B14F-4D97-AF65-F5344CB8AC3E}">
        <p14:creationId xmlns:p14="http://schemas.microsoft.com/office/powerpoint/2010/main" val="66211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Continuous Monitoring Tools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1102884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tool features</a:t>
            </a:r>
          </a:p>
        </p:txBody>
      </p:sp>
      <p:sp>
        <p:nvSpPr>
          <p:cNvPr id="3" name="Content Placeholder 2"/>
          <p:cNvSpPr>
            <a:spLocks noGrp="1"/>
          </p:cNvSpPr>
          <p:nvPr>
            <p:ph idx="1"/>
          </p:nvPr>
        </p:nvSpPr>
        <p:spPr/>
        <p:txBody>
          <a:bodyPr>
            <a:normAutofit fontScale="92500" lnSpcReduction="10000"/>
          </a:bodyPr>
          <a:lstStyle/>
          <a:p>
            <a:r>
              <a:rPr lang="en-US" dirty="0" smtClean="0"/>
              <a:t>Real-time </a:t>
            </a:r>
            <a:r>
              <a:rPr lang="en-US" dirty="0"/>
              <a:t>streaming and alert</a:t>
            </a:r>
          </a:p>
          <a:p>
            <a:pPr lvl="1"/>
            <a:r>
              <a:rPr lang="en-US" dirty="0" smtClean="0"/>
              <a:t>On </a:t>
            </a:r>
            <a:r>
              <a:rPr lang="en-US" dirty="0"/>
              <a:t>critical components of application and services</a:t>
            </a:r>
          </a:p>
          <a:p>
            <a:pPr lvl="1"/>
            <a:r>
              <a:rPr lang="en-US" dirty="0" smtClean="0"/>
              <a:t>On </a:t>
            </a:r>
            <a:r>
              <a:rPr lang="en-US" dirty="0"/>
              <a:t>hardware, application, operation</a:t>
            </a:r>
          </a:p>
          <a:p>
            <a:pPr lvl="1"/>
            <a:r>
              <a:rPr lang="en-US" dirty="0" smtClean="0"/>
              <a:t>Configurable </a:t>
            </a:r>
            <a:r>
              <a:rPr lang="en-US" dirty="0"/>
              <a:t>alert</a:t>
            </a:r>
          </a:p>
          <a:p>
            <a:r>
              <a:rPr lang="en-US" dirty="0" smtClean="0"/>
              <a:t>Query </a:t>
            </a:r>
            <a:r>
              <a:rPr lang="en-US" dirty="0"/>
              <a:t>health status</a:t>
            </a:r>
          </a:p>
          <a:p>
            <a:r>
              <a:rPr lang="en-US" dirty="0" smtClean="0"/>
              <a:t>Automatic </a:t>
            </a:r>
            <a:r>
              <a:rPr lang="en-US" dirty="0"/>
              <a:t>reporting</a:t>
            </a:r>
          </a:p>
          <a:p>
            <a:r>
              <a:rPr lang="en-US" dirty="0" smtClean="0"/>
              <a:t>Automated </a:t>
            </a:r>
            <a:r>
              <a:rPr lang="en-US" dirty="0"/>
              <a:t>log aggregation</a:t>
            </a:r>
          </a:p>
          <a:p>
            <a:r>
              <a:rPr lang="en-US" dirty="0" smtClean="0"/>
              <a:t>Data </a:t>
            </a:r>
            <a:r>
              <a:rPr lang="en-US" dirty="0"/>
              <a:t>analytics</a:t>
            </a:r>
          </a:p>
          <a:p>
            <a:r>
              <a:rPr lang="en-US" dirty="0" smtClean="0"/>
              <a:t>Historical </a:t>
            </a:r>
            <a:r>
              <a:rPr lang="en-US" dirty="0"/>
              <a:t>replay</a:t>
            </a:r>
          </a:p>
          <a:p>
            <a:r>
              <a:rPr lang="en-US" dirty="0" smtClean="0"/>
              <a:t>Visualizations</a:t>
            </a:r>
            <a:endParaRPr lang="en-US" dirty="0"/>
          </a:p>
          <a:p>
            <a:r>
              <a:rPr lang="en-US" dirty="0" smtClean="0"/>
              <a:t>Use </a:t>
            </a:r>
            <a:r>
              <a:rPr lang="en-US" dirty="0"/>
              <a:t>of REST APIs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38</a:t>
            </a:fld>
            <a:endParaRPr lang="en-US" dirty="0"/>
          </a:p>
        </p:txBody>
      </p:sp>
    </p:spTree>
    <p:extLst>
      <p:ext uri="{BB962C8B-B14F-4D97-AF65-F5344CB8AC3E}">
        <p14:creationId xmlns:p14="http://schemas.microsoft.com/office/powerpoint/2010/main" val="3152179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Push vs Pull mechanism</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543376" y="1406880"/>
            <a:ext cx="11047893" cy="3355163"/>
          </a:xfrm>
          <a:prstGeom prst="rect">
            <a:avLst/>
          </a:prstGeom>
        </p:spPr>
      </p:pic>
      <p:sp>
        <p:nvSpPr>
          <p:cNvPr id="6" name="Rectangle 5"/>
          <p:cNvSpPr/>
          <p:nvPr/>
        </p:nvSpPr>
        <p:spPr>
          <a:xfrm>
            <a:off x="789432" y="4879771"/>
            <a:ext cx="4056888" cy="646331"/>
          </a:xfrm>
          <a:prstGeom prst="rect">
            <a:avLst/>
          </a:prstGeom>
        </p:spPr>
        <p:txBody>
          <a:bodyPr wrap="square">
            <a:spAutoFit/>
          </a:bodyPr>
          <a:lstStyle/>
          <a:p>
            <a:pPr algn="ctr"/>
            <a:r>
              <a:rPr lang="en-US" dirty="0">
                <a:solidFill>
                  <a:srgbClr val="000000"/>
                </a:solidFill>
                <a:latin typeface="Candara" panose="020E0502030303020204" pitchFamily="34" charset="0"/>
              </a:rPr>
              <a:t>Metrics are periodically </a:t>
            </a:r>
            <a:r>
              <a:rPr lang="en-US" b="1" dirty="0">
                <a:solidFill>
                  <a:srgbClr val="538235"/>
                </a:solidFill>
                <a:latin typeface="Candara" panose="020E0502030303020204" pitchFamily="34" charset="0"/>
              </a:rPr>
              <a:t>sent by </a:t>
            </a:r>
            <a:r>
              <a:rPr lang="en-US" dirty="0">
                <a:solidFill>
                  <a:srgbClr val="000000"/>
                </a:solidFill>
                <a:latin typeface="Candara" panose="020E0502030303020204" pitchFamily="34" charset="0"/>
              </a:rPr>
              <a:t>each monitored system </a:t>
            </a:r>
            <a:r>
              <a:rPr lang="en-US" b="1" dirty="0">
                <a:solidFill>
                  <a:srgbClr val="538235"/>
                </a:solidFill>
                <a:latin typeface="Candara" panose="020E0502030303020204" pitchFamily="34" charset="0"/>
              </a:rPr>
              <a:t>to a central collector</a:t>
            </a:r>
            <a:endParaRPr lang="en-US" dirty="0">
              <a:latin typeface="Candara" panose="020E0502030303020204" pitchFamily="34" charset="0"/>
            </a:endParaRPr>
          </a:p>
        </p:txBody>
      </p:sp>
      <p:sp>
        <p:nvSpPr>
          <p:cNvPr id="8" name="Rectangle 7"/>
          <p:cNvSpPr/>
          <p:nvPr/>
        </p:nvSpPr>
        <p:spPr>
          <a:xfrm>
            <a:off x="7214616" y="4879770"/>
            <a:ext cx="4056888" cy="923330"/>
          </a:xfrm>
          <a:prstGeom prst="rect">
            <a:avLst/>
          </a:prstGeom>
        </p:spPr>
        <p:txBody>
          <a:bodyPr wrap="square">
            <a:spAutoFit/>
          </a:bodyPr>
          <a:lstStyle/>
          <a:p>
            <a:pPr algn="ctr"/>
            <a:r>
              <a:rPr lang="en-US" dirty="0">
                <a:solidFill>
                  <a:srgbClr val="000000"/>
                </a:solidFill>
                <a:latin typeface="Candara" panose="020E0502030303020204" pitchFamily="34" charset="0"/>
              </a:rPr>
              <a:t>Central collector periodically</a:t>
            </a:r>
          </a:p>
          <a:p>
            <a:pPr algn="ctr"/>
            <a:r>
              <a:rPr lang="en-US" b="1" dirty="0">
                <a:solidFill>
                  <a:srgbClr val="538235"/>
                </a:solidFill>
                <a:latin typeface="Candara" panose="020E0502030303020204" pitchFamily="34" charset="0"/>
              </a:rPr>
              <a:t>requests metrics from each</a:t>
            </a:r>
          </a:p>
          <a:p>
            <a:pPr algn="ctr"/>
            <a:r>
              <a:rPr lang="en-US" dirty="0">
                <a:solidFill>
                  <a:srgbClr val="000000"/>
                </a:solidFill>
                <a:latin typeface="Candara" panose="020E0502030303020204" pitchFamily="34" charset="0"/>
              </a:rPr>
              <a:t>monitored system</a:t>
            </a:r>
            <a:endParaRPr lang="en-US" dirty="0">
              <a:latin typeface="Candara" panose="020E0502030303020204" pitchFamily="34" charset="0"/>
            </a:endParaRPr>
          </a:p>
        </p:txBody>
      </p:sp>
    </p:spTree>
    <p:extLst>
      <p:ext uri="{BB962C8B-B14F-4D97-AF65-F5344CB8AC3E}">
        <p14:creationId xmlns:p14="http://schemas.microsoft.com/office/powerpoint/2010/main" val="87376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DevOps Monitoring?</a:t>
            </a:r>
          </a:p>
        </p:txBody>
      </p:sp>
      <p:sp>
        <p:nvSpPr>
          <p:cNvPr id="6" name="Content Placeholder 5"/>
          <p:cNvSpPr>
            <a:spLocks noGrp="1"/>
          </p:cNvSpPr>
          <p:nvPr>
            <p:ph idx="1"/>
          </p:nvPr>
        </p:nvSpPr>
        <p:spPr>
          <a:xfrm>
            <a:off x="347526" y="1406880"/>
            <a:ext cx="11129474" cy="4746091"/>
          </a:xfrm>
        </p:spPr>
        <p:txBody>
          <a:bodyPr/>
          <a:lstStyle/>
          <a:p>
            <a:r>
              <a:rPr lang="en-US" dirty="0"/>
              <a:t>DevOps monitoring entails overseeing the entire development process from planning, development, integration and testing, deployment, and operations. </a:t>
            </a:r>
            <a:endParaRPr lang="en-US" dirty="0" smtClean="0"/>
          </a:p>
          <a:p>
            <a:r>
              <a:rPr lang="en-US" dirty="0" smtClean="0"/>
              <a:t>It </a:t>
            </a:r>
            <a:r>
              <a:rPr lang="en-US" dirty="0"/>
              <a:t>involves a complete and real-time view of the status of applications, services, and infrastructure in the production environment. </a:t>
            </a:r>
            <a:endParaRPr lang="en-US" dirty="0" smtClean="0"/>
          </a:p>
          <a:p>
            <a:r>
              <a:rPr lang="en-US" dirty="0" smtClean="0"/>
              <a:t>Features </a:t>
            </a:r>
            <a:r>
              <a:rPr lang="en-US" dirty="0"/>
              <a:t>such as real-time streaming, historical replay, and visualizations are critical components of application and service monitoring.</a:t>
            </a:r>
          </a:p>
        </p:txBody>
      </p:sp>
      <p:sp>
        <p:nvSpPr>
          <p:cNvPr id="4" name="Slide Number Placeholder 3"/>
          <p:cNvSpPr>
            <a:spLocks noGrp="1"/>
          </p:cNvSpPr>
          <p:nvPr>
            <p:ph type="sldNum" sz="quarter" idx="12"/>
          </p:nvPr>
        </p:nvSpPr>
        <p:spPr/>
        <p:txBody>
          <a:bodyPr/>
          <a:lstStyle/>
          <a:p>
            <a:fld id="{B8DACC02-A2BD-4578-8E03-6D891060A695}" type="slidenum">
              <a:rPr lang="en-US" smtClean="0"/>
              <a:t>4</a:t>
            </a:fld>
            <a:endParaRPr lang="en-US"/>
          </a:p>
        </p:txBody>
      </p:sp>
    </p:spTree>
    <p:extLst>
      <p:ext uri="{BB962C8B-B14F-4D97-AF65-F5344CB8AC3E}">
        <p14:creationId xmlns:p14="http://schemas.microsoft.com/office/powerpoint/2010/main" val="382048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Push vs Pull mechanism</a:t>
            </a:r>
          </a:p>
        </p:txBody>
      </p:sp>
      <p:sp>
        <p:nvSpPr>
          <p:cNvPr id="3" name="Content Placeholder 2"/>
          <p:cNvSpPr>
            <a:spLocks noGrp="1"/>
          </p:cNvSpPr>
          <p:nvPr>
            <p:ph idx="1"/>
          </p:nvPr>
        </p:nvSpPr>
        <p:spPr/>
        <p:txBody>
          <a:bodyPr>
            <a:normAutofit/>
          </a:bodyPr>
          <a:lstStyle/>
          <a:p>
            <a:r>
              <a:rPr lang="en-US" b="1" dirty="0"/>
              <a:t>Features</a:t>
            </a:r>
            <a:endParaRPr lang="en-US" dirty="0"/>
          </a:p>
          <a:p>
            <a:pPr lvl="1"/>
            <a:r>
              <a:rPr lang="en-US" dirty="0" smtClean="0"/>
              <a:t>Discovery</a:t>
            </a:r>
            <a:r>
              <a:rPr lang="en-US" dirty="0"/>
              <a:t>:</a:t>
            </a:r>
          </a:p>
          <a:p>
            <a:pPr lvl="2"/>
            <a:r>
              <a:rPr lang="en-US" b="1" dirty="0" smtClean="0"/>
              <a:t>Push</a:t>
            </a:r>
            <a:r>
              <a:rPr lang="en-US" b="1" dirty="0"/>
              <a:t>: </a:t>
            </a:r>
            <a:r>
              <a:rPr lang="en-US" dirty="0"/>
              <a:t>No need to configure collector, agent just need to be ready to push the metrics</a:t>
            </a:r>
          </a:p>
          <a:p>
            <a:pPr lvl="2"/>
            <a:r>
              <a:rPr lang="en-US" b="1" dirty="0" smtClean="0"/>
              <a:t>Pull: </a:t>
            </a:r>
            <a:r>
              <a:rPr lang="en-US" dirty="0" smtClean="0"/>
              <a:t>you </a:t>
            </a:r>
            <a:r>
              <a:rPr lang="en-US" dirty="0"/>
              <a:t>need to configure and reload the collector periodically </a:t>
            </a:r>
          </a:p>
          <a:p>
            <a:pPr lvl="1"/>
            <a:r>
              <a:rPr lang="en-US" dirty="0"/>
              <a:t>•Scalability:</a:t>
            </a:r>
          </a:p>
          <a:p>
            <a:pPr lvl="2"/>
            <a:r>
              <a:rPr lang="en-US" b="1" dirty="0" smtClean="0"/>
              <a:t>Push</a:t>
            </a:r>
            <a:r>
              <a:rPr lang="en-US" b="1" dirty="0"/>
              <a:t>: </a:t>
            </a:r>
            <a:r>
              <a:rPr lang="en-US" dirty="0"/>
              <a:t>Fully distributed</a:t>
            </a:r>
          </a:p>
          <a:p>
            <a:pPr lvl="2"/>
            <a:r>
              <a:rPr lang="en-US" b="1" dirty="0" smtClean="0"/>
              <a:t>Pull: </a:t>
            </a:r>
            <a:r>
              <a:rPr lang="en-US" dirty="0" smtClean="0"/>
              <a:t>More </a:t>
            </a:r>
            <a:r>
              <a:rPr lang="en-US" dirty="0"/>
              <a:t>centralized </a:t>
            </a:r>
          </a:p>
          <a:p>
            <a:pPr lvl="1"/>
            <a:r>
              <a:rPr lang="en-US" dirty="0" smtClean="0"/>
              <a:t>Security</a:t>
            </a:r>
            <a:endParaRPr lang="en-US" dirty="0"/>
          </a:p>
          <a:p>
            <a:pPr lvl="1"/>
            <a:r>
              <a:rPr lang="en-US" dirty="0" smtClean="0"/>
              <a:t>Against </a:t>
            </a:r>
            <a:r>
              <a:rPr lang="en-US" dirty="0"/>
              <a:t>remote attack</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40</a:t>
            </a:fld>
            <a:endParaRPr lang="en-US" dirty="0"/>
          </a:p>
        </p:txBody>
      </p:sp>
    </p:spTree>
    <p:extLst>
      <p:ext uri="{BB962C8B-B14F-4D97-AF65-F5344CB8AC3E}">
        <p14:creationId xmlns:p14="http://schemas.microsoft.com/office/powerpoint/2010/main" val="1923883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Push vs Pull mechanism</a:t>
            </a:r>
          </a:p>
        </p:txBody>
      </p:sp>
      <p:sp>
        <p:nvSpPr>
          <p:cNvPr id="3" name="Content Placeholder 2"/>
          <p:cNvSpPr>
            <a:spLocks noGrp="1"/>
          </p:cNvSpPr>
          <p:nvPr>
            <p:ph idx="1"/>
          </p:nvPr>
        </p:nvSpPr>
        <p:spPr/>
        <p:txBody>
          <a:bodyPr>
            <a:normAutofit/>
          </a:bodyPr>
          <a:lstStyle/>
          <a:p>
            <a:r>
              <a:rPr lang="en-US" b="1" dirty="0"/>
              <a:t>Features</a:t>
            </a:r>
            <a:endParaRPr lang="en-US" dirty="0"/>
          </a:p>
          <a:p>
            <a:pPr lvl="1"/>
            <a:r>
              <a:rPr lang="en-US" dirty="0" smtClean="0"/>
              <a:t>Latency</a:t>
            </a:r>
            <a:endParaRPr lang="en-US" dirty="0"/>
          </a:p>
          <a:p>
            <a:pPr lvl="2"/>
            <a:r>
              <a:rPr lang="en-US" dirty="0" smtClean="0"/>
              <a:t>Push</a:t>
            </a:r>
            <a:r>
              <a:rPr lang="en-US" dirty="0"/>
              <a:t>: what happen when 1000 systems push metrics to single collector?</a:t>
            </a:r>
          </a:p>
          <a:p>
            <a:pPr lvl="2"/>
            <a:r>
              <a:rPr lang="en-US" dirty="0" smtClean="0"/>
              <a:t>Pull</a:t>
            </a:r>
            <a:r>
              <a:rPr lang="en-US" dirty="0"/>
              <a:t>: single collector need to make 1000 requests to get the updated information</a:t>
            </a:r>
          </a:p>
          <a:p>
            <a:pPr lvl="1"/>
            <a:r>
              <a:rPr lang="en-US" dirty="0" smtClean="0"/>
              <a:t>Complexity</a:t>
            </a:r>
            <a:endParaRPr lang="en-US" dirty="0"/>
          </a:p>
          <a:p>
            <a:pPr lvl="2"/>
            <a:r>
              <a:rPr lang="en-US" dirty="0" smtClean="0"/>
              <a:t>Complexity </a:t>
            </a:r>
            <a:r>
              <a:rPr lang="en-US" dirty="0"/>
              <a:t>for Agent</a:t>
            </a:r>
          </a:p>
          <a:p>
            <a:pPr lvl="3"/>
            <a:r>
              <a:rPr lang="en-US" dirty="0" smtClean="0"/>
              <a:t>What </a:t>
            </a:r>
            <a:r>
              <a:rPr lang="en-US" dirty="0"/>
              <a:t>happen when there large number of agents?</a:t>
            </a:r>
          </a:p>
          <a:p>
            <a:pPr lvl="2"/>
            <a:r>
              <a:rPr lang="en-US" dirty="0" smtClean="0"/>
              <a:t>Complexity </a:t>
            </a:r>
            <a:r>
              <a:rPr lang="en-US" dirty="0"/>
              <a:t>of Collector</a:t>
            </a:r>
          </a:p>
          <a:p>
            <a:pPr lvl="1"/>
            <a:r>
              <a:rPr lang="en-US" dirty="0" smtClean="0"/>
              <a:t>Flexibility</a:t>
            </a:r>
            <a:endParaRPr lang="en-US" dirty="0"/>
          </a:p>
          <a:p>
            <a:pPr lvl="2"/>
            <a:r>
              <a:rPr lang="en-US" dirty="0" smtClean="0"/>
              <a:t>Push</a:t>
            </a:r>
            <a:r>
              <a:rPr lang="en-US" dirty="0"/>
              <a:t>: pre-determined metrics are pushed</a:t>
            </a:r>
          </a:p>
          <a:p>
            <a:pPr lvl="2"/>
            <a:r>
              <a:rPr lang="en-US" dirty="0" smtClean="0"/>
              <a:t>Pull</a:t>
            </a:r>
            <a:r>
              <a:rPr lang="en-US" dirty="0"/>
              <a:t>: can get any metric at any time from any monitored system</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41</a:t>
            </a:fld>
            <a:endParaRPr lang="en-US" dirty="0"/>
          </a:p>
        </p:txBody>
      </p:sp>
    </p:spTree>
    <p:extLst>
      <p:ext uri="{BB962C8B-B14F-4D97-AF65-F5344CB8AC3E}">
        <p14:creationId xmlns:p14="http://schemas.microsoft.com/office/powerpoint/2010/main" val="2877677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Monitoring Tools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42</a:t>
            </a:fld>
            <a:endParaRPr lang="en-US" dirty="0"/>
          </a:p>
        </p:txBody>
      </p:sp>
      <p:pic>
        <p:nvPicPr>
          <p:cNvPr id="4098" name="Picture 2" descr="Splunk Logo Vector (SVG, PDF, Ai, EPS, CDR) Free Download - Logowik.com"/>
          <p:cNvPicPr>
            <a:picLocks noChangeAspect="1" noChangeArrowheads="1"/>
          </p:cNvPicPr>
          <p:nvPr/>
        </p:nvPicPr>
        <p:blipFill rotWithShape="1">
          <a:blip r:embed="rId2">
            <a:extLst>
              <a:ext uri="{28A0092B-C50C-407E-A947-70E740481C1C}">
                <a14:useLocalDpi xmlns:a14="http://schemas.microsoft.com/office/drawing/2010/main" val="0"/>
              </a:ext>
            </a:extLst>
          </a:blip>
          <a:srcRect l="10530" t="33821" r="10098" b="33391"/>
          <a:stretch/>
        </p:blipFill>
        <p:spPr bwMode="auto">
          <a:xfrm>
            <a:off x="1636776" y="1371155"/>
            <a:ext cx="4913937" cy="15235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azon CloudWatch - Netomi"/>
          <p:cNvPicPr>
            <a:picLocks noChangeAspect="1" noChangeArrowheads="1"/>
          </p:cNvPicPr>
          <p:nvPr/>
        </p:nvPicPr>
        <p:blipFill rotWithShape="1">
          <a:blip r:embed="rId3">
            <a:extLst>
              <a:ext uri="{28A0092B-C50C-407E-A947-70E740481C1C}">
                <a14:useLocalDpi xmlns:a14="http://schemas.microsoft.com/office/drawing/2010/main" val="0"/>
              </a:ext>
            </a:extLst>
          </a:blip>
          <a:srcRect l="20182" t="8607" r="20742" b="16808"/>
          <a:stretch/>
        </p:blipFill>
        <p:spPr bwMode="auto">
          <a:xfrm>
            <a:off x="731520" y="3054096"/>
            <a:ext cx="2194560" cy="27706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lastic-elasticsearch-logo-vector"/>
          <p:cNvPicPr>
            <a:picLocks noChangeAspect="1" noChangeArrowheads="1"/>
          </p:cNvPicPr>
          <p:nvPr/>
        </p:nvPicPr>
        <p:blipFill rotWithShape="1">
          <a:blip r:embed="rId4">
            <a:extLst>
              <a:ext uri="{28A0092B-C50C-407E-A947-70E740481C1C}">
                <a14:useLocalDpi xmlns:a14="http://schemas.microsoft.com/office/drawing/2010/main" val="0"/>
              </a:ext>
            </a:extLst>
          </a:blip>
          <a:srcRect t="19199" b="19552"/>
          <a:stretch/>
        </p:blipFill>
        <p:spPr bwMode="auto">
          <a:xfrm>
            <a:off x="2926080" y="3372788"/>
            <a:ext cx="3904361" cy="132852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Logstash Logo | Tech logos, School logos, ?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543" y="3372788"/>
            <a:ext cx="3438017" cy="135687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Kibana SVG Vector Logos - Vector Logo Zon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19" t="12481" r="4881" b="10080"/>
          <a:stretch/>
        </p:blipFill>
        <p:spPr bwMode="auto">
          <a:xfrm>
            <a:off x="4617099" y="4628802"/>
            <a:ext cx="3694797" cy="159668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Nagios - The Industry Standard In IT Infrastructure Monitoring"/>
          <p:cNvPicPr>
            <a:picLocks noChangeAspect="1" noChangeArrowheads="1"/>
          </p:cNvPicPr>
          <p:nvPr/>
        </p:nvPicPr>
        <p:blipFill rotWithShape="1">
          <a:blip r:embed="rId7">
            <a:extLst>
              <a:ext uri="{28A0092B-C50C-407E-A947-70E740481C1C}">
                <a14:useLocalDpi xmlns:a14="http://schemas.microsoft.com/office/drawing/2010/main" val="0"/>
              </a:ext>
            </a:extLst>
          </a:blip>
          <a:srcRect t="28213" b="27872"/>
          <a:stretch/>
        </p:blipFill>
        <p:spPr bwMode="auto">
          <a:xfrm>
            <a:off x="7453151" y="2020547"/>
            <a:ext cx="4545140" cy="135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929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Nagios?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43</a:t>
            </a:fld>
            <a:endParaRPr lang="en-US" dirty="0"/>
          </a:p>
        </p:txBody>
      </p:sp>
    </p:spTree>
    <p:extLst>
      <p:ext uri="{BB962C8B-B14F-4D97-AF65-F5344CB8AC3E}">
        <p14:creationId xmlns:p14="http://schemas.microsoft.com/office/powerpoint/2010/main" val="244764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Nagios?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44</a:t>
            </a:fld>
            <a:endParaRPr lang="en-US" dirty="0"/>
          </a:p>
        </p:txBody>
      </p:sp>
      <p:pic>
        <p:nvPicPr>
          <p:cNvPr id="5" name="Picture 4"/>
          <p:cNvPicPr>
            <a:picLocks noChangeAspect="1"/>
          </p:cNvPicPr>
          <p:nvPr/>
        </p:nvPicPr>
        <p:blipFill rotWithShape="1">
          <a:blip r:embed="rId2"/>
          <a:srcRect l="8007" t="37010" r="29622" b="30550"/>
          <a:stretch/>
        </p:blipFill>
        <p:spPr>
          <a:xfrm>
            <a:off x="879547" y="2433151"/>
            <a:ext cx="10586724" cy="3097272"/>
          </a:xfrm>
          <a:prstGeom prst="rect">
            <a:avLst/>
          </a:prstGeom>
        </p:spPr>
      </p:pic>
      <p:sp>
        <p:nvSpPr>
          <p:cNvPr id="6" name="Round Diagonal Corner Rectangle 5"/>
          <p:cNvSpPr/>
          <p:nvPr/>
        </p:nvSpPr>
        <p:spPr>
          <a:xfrm>
            <a:off x="420624" y="1371600"/>
            <a:ext cx="11301984" cy="649224"/>
          </a:xfrm>
          <a:prstGeom prst="round2DiagRect">
            <a:avLst/>
          </a:prstGeom>
          <a:solidFill>
            <a:schemeClr val="accent1">
              <a:alpha val="50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sz="2000" dirty="0" smtClean="0">
                <a:solidFill>
                  <a:schemeClr val="tx1"/>
                </a:solidFill>
                <a:latin typeface="Candara" panose="020E0502030303020204" pitchFamily="34" charset="0"/>
              </a:rPr>
              <a:t>Nagios monitors your entire IT infrastructure to ensure systems, applications, services, and business processes are  functioning properly.</a:t>
            </a:r>
            <a:endParaRPr lang="en-US" sz="20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84174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Nagios Features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45</a:t>
            </a:fld>
            <a:endParaRPr lang="en-US" dirty="0"/>
          </a:p>
        </p:txBody>
      </p:sp>
      <p:pic>
        <p:nvPicPr>
          <p:cNvPr id="5" name="Picture 4"/>
          <p:cNvPicPr>
            <a:picLocks noChangeAspect="1"/>
          </p:cNvPicPr>
          <p:nvPr/>
        </p:nvPicPr>
        <p:blipFill rotWithShape="1">
          <a:blip r:embed="rId2"/>
          <a:srcRect l="7982" t="31429" r="30962" b="22136"/>
          <a:stretch/>
        </p:blipFill>
        <p:spPr>
          <a:xfrm>
            <a:off x="800273" y="1514030"/>
            <a:ext cx="10593151" cy="4531790"/>
          </a:xfrm>
          <a:prstGeom prst="rect">
            <a:avLst/>
          </a:prstGeom>
        </p:spPr>
      </p:pic>
      <p:sp>
        <p:nvSpPr>
          <p:cNvPr id="6" name="Rectangle 5"/>
          <p:cNvSpPr/>
          <p:nvPr/>
        </p:nvSpPr>
        <p:spPr>
          <a:xfrm>
            <a:off x="9948672" y="5879592"/>
            <a:ext cx="1444752" cy="166228"/>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188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Nagios Architecture</a:t>
            </a:r>
          </a:p>
        </p:txBody>
      </p:sp>
      <p:sp>
        <p:nvSpPr>
          <p:cNvPr id="3" name="Content Placeholder 2"/>
          <p:cNvSpPr>
            <a:spLocks noGrp="1"/>
          </p:cNvSpPr>
          <p:nvPr>
            <p:ph idx="1"/>
          </p:nvPr>
        </p:nvSpPr>
        <p:spPr/>
        <p:txBody>
          <a:bodyPr>
            <a:normAutofit/>
          </a:bodyPr>
          <a:lstStyle/>
          <a:p>
            <a:r>
              <a:rPr lang="en-US" sz="2000" dirty="0" smtClean="0"/>
              <a:t>Nagios is built on server/agents architecture</a:t>
            </a:r>
          </a:p>
          <a:p>
            <a:r>
              <a:rPr lang="en-US" sz="2000" dirty="0" smtClean="0"/>
              <a:t>Nagios server is running on a host, and plugins interact with local and remote nodes</a:t>
            </a:r>
          </a:p>
          <a:p>
            <a:r>
              <a:rPr lang="en-US" sz="2000" dirty="0" smtClean="0"/>
              <a:t>Plugins will send information to the Scheduler</a:t>
            </a:r>
            <a:endParaRPr lang="en-US" sz="2000"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46</a:t>
            </a:fld>
            <a:endParaRPr lang="en-US" dirty="0"/>
          </a:p>
        </p:txBody>
      </p:sp>
      <p:pic>
        <p:nvPicPr>
          <p:cNvPr id="5" name="Picture 4"/>
          <p:cNvPicPr>
            <a:picLocks noChangeAspect="1"/>
          </p:cNvPicPr>
          <p:nvPr/>
        </p:nvPicPr>
        <p:blipFill rotWithShape="1">
          <a:blip r:embed="rId2"/>
          <a:srcRect l="11255" t="38385" r="33230" b="24777"/>
          <a:stretch/>
        </p:blipFill>
        <p:spPr>
          <a:xfrm>
            <a:off x="1341906" y="2816845"/>
            <a:ext cx="9393150" cy="3506078"/>
          </a:xfrm>
          <a:prstGeom prst="rect">
            <a:avLst/>
          </a:prstGeom>
        </p:spPr>
      </p:pic>
    </p:spTree>
    <p:extLst>
      <p:ext uri="{BB962C8B-B14F-4D97-AF65-F5344CB8AC3E}">
        <p14:creationId xmlns:p14="http://schemas.microsoft.com/office/powerpoint/2010/main" val="4237586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Nagios Dashboard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47</a:t>
            </a:fld>
            <a:endParaRPr lang="en-US" dirty="0"/>
          </a:p>
        </p:txBody>
      </p:sp>
      <p:pic>
        <p:nvPicPr>
          <p:cNvPr id="6146" name="Picture 2" descr="Install Nagios tool at A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50" y="1647788"/>
            <a:ext cx="110299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6028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Remote Linux Hosts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48</a:t>
            </a:fld>
            <a:endParaRPr lang="en-US" dirty="0"/>
          </a:p>
        </p:txBody>
      </p:sp>
      <p:pic>
        <p:nvPicPr>
          <p:cNvPr id="7182" name="Picture 14" descr="Nagios - NR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175" y="1671359"/>
            <a:ext cx="5449697" cy="1580413"/>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Cambodia Kingdom Of Wonder: How to Add Linux Remote Host to Icinga2 Monitoring  Server Using nrpe Plugin"/>
          <p:cNvPicPr>
            <a:picLocks noChangeAspect="1" noChangeArrowheads="1"/>
          </p:cNvPicPr>
          <p:nvPr/>
        </p:nvPicPr>
        <p:blipFill rotWithShape="1">
          <a:blip r:embed="rId3">
            <a:extLst>
              <a:ext uri="{28A0092B-C50C-407E-A947-70E740481C1C}">
                <a14:useLocalDpi xmlns:a14="http://schemas.microsoft.com/office/drawing/2010/main" val="0"/>
              </a:ext>
            </a:extLst>
          </a:blip>
          <a:srcRect b="28821"/>
          <a:stretch/>
        </p:blipFill>
        <p:spPr bwMode="auto">
          <a:xfrm>
            <a:off x="1984375" y="3779925"/>
            <a:ext cx="8147177" cy="224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6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Studies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49</a:t>
            </a:fld>
            <a:endParaRPr lang="en-US" dirty="0"/>
          </a:p>
        </p:txBody>
      </p:sp>
    </p:spTree>
    <p:extLst>
      <p:ext uri="{BB962C8B-B14F-4D97-AF65-F5344CB8AC3E}">
        <p14:creationId xmlns:p14="http://schemas.microsoft.com/office/powerpoint/2010/main" val="254127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DevOps Monitoring?</a:t>
            </a:r>
          </a:p>
        </p:txBody>
      </p:sp>
      <p:sp>
        <p:nvSpPr>
          <p:cNvPr id="6" name="Content Placeholder 5"/>
          <p:cNvSpPr>
            <a:spLocks noGrp="1"/>
          </p:cNvSpPr>
          <p:nvPr>
            <p:ph idx="1"/>
          </p:nvPr>
        </p:nvSpPr>
        <p:spPr>
          <a:xfrm>
            <a:off x="347526" y="1406880"/>
            <a:ext cx="11129474" cy="4746091"/>
          </a:xfrm>
        </p:spPr>
        <p:txBody>
          <a:bodyPr/>
          <a:lstStyle/>
          <a:p>
            <a:r>
              <a:rPr lang="en-US" dirty="0"/>
              <a:t>DevOps monitoring allows teams to respond to any degradation in the customer experience, quickly and automatically. </a:t>
            </a:r>
            <a:endParaRPr lang="en-US" dirty="0" smtClean="0"/>
          </a:p>
          <a:p>
            <a:r>
              <a:rPr lang="en-US" dirty="0" smtClean="0"/>
              <a:t>More </a:t>
            </a:r>
            <a:r>
              <a:rPr lang="en-US" dirty="0"/>
              <a:t>importantly, it allows teams to “shift left” to earlier stages in development and minimize broken production changes. </a:t>
            </a:r>
            <a:endParaRPr lang="en-US" dirty="0" smtClean="0"/>
          </a:p>
          <a:p>
            <a:r>
              <a:rPr lang="en-US" dirty="0" smtClean="0"/>
              <a:t>An </a:t>
            </a:r>
            <a:r>
              <a:rPr lang="en-US" dirty="0"/>
              <a:t>example is better instrumentation of software to detect and respond to errors, both manually through on-call and also automatically whenever possible.</a:t>
            </a:r>
          </a:p>
        </p:txBody>
      </p:sp>
      <p:sp>
        <p:nvSpPr>
          <p:cNvPr id="4" name="Slide Number Placeholder 3"/>
          <p:cNvSpPr>
            <a:spLocks noGrp="1"/>
          </p:cNvSpPr>
          <p:nvPr>
            <p:ph type="sldNum" sz="quarter" idx="12"/>
          </p:nvPr>
        </p:nvSpPr>
        <p:spPr/>
        <p:txBody>
          <a:bodyPr/>
          <a:lstStyle/>
          <a:p>
            <a:fld id="{B8DACC02-A2BD-4578-8E03-6D891060A695}" type="slidenum">
              <a:rPr lang="en-US" smtClean="0"/>
              <a:t>5</a:t>
            </a:fld>
            <a:endParaRPr lang="en-US"/>
          </a:p>
        </p:txBody>
      </p:sp>
    </p:spTree>
    <p:extLst>
      <p:ext uri="{BB962C8B-B14F-4D97-AF65-F5344CB8AC3E}">
        <p14:creationId xmlns:p14="http://schemas.microsoft.com/office/powerpoint/2010/main" val="2514778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Nagios Case </a:t>
            </a:r>
            <a:r>
              <a:rPr lang="en-US" dirty="0" smtClean="0"/>
              <a:t>Study - </a:t>
            </a:r>
            <a:r>
              <a:rPr lang="en-US" dirty="0" err="1" smtClean="0"/>
              <a:t>Bitnetix</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50</a:t>
            </a:fld>
            <a:endParaRPr lang="en-US" dirty="0"/>
          </a:p>
        </p:txBody>
      </p:sp>
      <p:pic>
        <p:nvPicPr>
          <p:cNvPr id="5" name="Picture 4"/>
          <p:cNvPicPr>
            <a:picLocks noChangeAspect="1"/>
          </p:cNvPicPr>
          <p:nvPr/>
        </p:nvPicPr>
        <p:blipFill rotWithShape="1">
          <a:blip r:embed="rId2"/>
          <a:srcRect l="6718" t="28958" r="30086" b="24307"/>
          <a:stretch/>
        </p:blipFill>
        <p:spPr>
          <a:xfrm>
            <a:off x="347526" y="1406880"/>
            <a:ext cx="11557263" cy="4807670"/>
          </a:xfrm>
          <a:prstGeom prst="rect">
            <a:avLst/>
          </a:prstGeom>
        </p:spPr>
      </p:pic>
      <p:sp>
        <p:nvSpPr>
          <p:cNvPr id="6" name="Round Diagonal Corner Rectangle 5"/>
          <p:cNvSpPr/>
          <p:nvPr/>
        </p:nvSpPr>
        <p:spPr>
          <a:xfrm>
            <a:off x="4663439" y="2752344"/>
            <a:ext cx="7241349" cy="3227832"/>
          </a:xfrm>
          <a:prstGeom prst="round2DiagRect">
            <a:avLst/>
          </a:prstGeom>
          <a:solidFill>
            <a:srgbClr val="F3F2F3"/>
          </a:solidFill>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r>
              <a:rPr lang="en-US" sz="1900" dirty="0" err="1" smtClean="0">
                <a:latin typeface="Candara" panose="020E0502030303020204" pitchFamily="34" charset="0"/>
              </a:rPr>
              <a:t>Bitnetix</a:t>
            </a:r>
            <a:r>
              <a:rPr lang="en-US" sz="1900" dirty="0" smtClean="0">
                <a:latin typeface="Candara" panose="020E0502030303020204" pitchFamily="34" charset="0"/>
              </a:rPr>
              <a:t> was tasked with monitoring an online store for an e-commerce retailer with a billion dollar annual revenue.</a:t>
            </a:r>
          </a:p>
          <a:p>
            <a:pPr>
              <a:lnSpc>
                <a:spcPct val="150000"/>
              </a:lnSpc>
            </a:pPr>
            <a:r>
              <a:rPr lang="en-US" sz="1900" dirty="0" smtClean="0">
                <a:latin typeface="Candara" panose="020E0502030303020204" pitchFamily="34" charset="0"/>
              </a:rPr>
              <a:t>Beyond keeping the lights on for the store, </a:t>
            </a:r>
            <a:r>
              <a:rPr lang="en-US" sz="1900" dirty="0" err="1" smtClean="0">
                <a:latin typeface="Candara" panose="020E0502030303020204" pitchFamily="34" charset="0"/>
              </a:rPr>
              <a:t>Bitnetix</a:t>
            </a:r>
            <a:r>
              <a:rPr lang="en-US" sz="1900" dirty="0" smtClean="0">
                <a:latin typeface="Candara" panose="020E0502030303020204" pitchFamily="34" charset="0"/>
              </a:rPr>
              <a:t> needed to ensure:</a:t>
            </a:r>
          </a:p>
          <a:p>
            <a:pPr marL="342900" indent="-342900">
              <a:lnSpc>
                <a:spcPct val="150000"/>
              </a:lnSpc>
              <a:buFont typeface="Arial" panose="020B0604020202020204" pitchFamily="34" charset="0"/>
              <a:buChar char="•"/>
            </a:pPr>
            <a:r>
              <a:rPr lang="en-US" sz="1900" dirty="0" smtClean="0">
                <a:latin typeface="Candara" panose="020E0502030303020204" pitchFamily="34" charset="0"/>
              </a:rPr>
              <a:t>The cart and checkout functionality was up and running</a:t>
            </a:r>
          </a:p>
          <a:p>
            <a:pPr marL="342900" indent="-342900">
              <a:lnSpc>
                <a:spcPct val="150000"/>
              </a:lnSpc>
              <a:buFont typeface="Arial" panose="020B0604020202020204" pitchFamily="34" charset="0"/>
              <a:buChar char="•"/>
            </a:pPr>
            <a:r>
              <a:rPr lang="en-US" sz="1900" dirty="0" err="1" smtClean="0">
                <a:latin typeface="Candara" panose="020E0502030303020204" pitchFamily="34" charset="0"/>
              </a:rPr>
              <a:t>Cehck</a:t>
            </a:r>
            <a:r>
              <a:rPr lang="en-US" sz="1900" dirty="0" smtClean="0">
                <a:latin typeface="Candara" panose="020E0502030303020204" pitchFamily="34" charset="0"/>
              </a:rPr>
              <a:t> fro website defamation, and notify </a:t>
            </a:r>
            <a:r>
              <a:rPr lang="en-US" sz="1900" dirty="0" err="1" smtClean="0">
                <a:latin typeface="Candara" panose="020E0502030303020204" pitchFamily="34" charset="0"/>
              </a:rPr>
              <a:t>yhe</a:t>
            </a:r>
            <a:r>
              <a:rPr lang="en-US" sz="1900" dirty="0" smtClean="0">
                <a:latin typeface="Candara" panose="020E0502030303020204" pitchFamily="34" charset="0"/>
              </a:rPr>
              <a:t> necessary staff if anything went away </a:t>
            </a:r>
            <a:endParaRPr lang="en-US" sz="1900" dirty="0">
              <a:latin typeface="Candara" panose="020E0502030303020204" pitchFamily="34" charset="0"/>
            </a:endParaRPr>
          </a:p>
        </p:txBody>
      </p:sp>
    </p:spTree>
    <p:extLst>
      <p:ext uri="{BB962C8B-B14F-4D97-AF65-F5344CB8AC3E}">
        <p14:creationId xmlns:p14="http://schemas.microsoft.com/office/powerpoint/2010/main" val="2977001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51</a:t>
            </a:fld>
            <a:endParaRPr lang="en-US" dirty="0"/>
          </a:p>
        </p:txBody>
      </p:sp>
      <p:sp>
        <p:nvSpPr>
          <p:cNvPr id="5" name="Round Diagonal Corner Rectangle 4"/>
          <p:cNvSpPr/>
          <p:nvPr/>
        </p:nvSpPr>
        <p:spPr>
          <a:xfrm>
            <a:off x="420624" y="1371600"/>
            <a:ext cx="11301984" cy="649224"/>
          </a:xfrm>
          <a:prstGeom prst="round2DiagRect">
            <a:avLst/>
          </a:prstGeom>
          <a:solidFill>
            <a:schemeClr val="accent1">
              <a:alpha val="50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sz="2000" dirty="0" err="1" smtClean="0">
                <a:solidFill>
                  <a:schemeClr val="tx1"/>
                </a:solidFill>
                <a:latin typeface="Candara" panose="020E0502030303020204" pitchFamily="34" charset="0"/>
              </a:rPr>
              <a:t>Bitnetix</a:t>
            </a:r>
            <a:r>
              <a:rPr lang="en-US" sz="2000" dirty="0" smtClean="0">
                <a:solidFill>
                  <a:schemeClr val="tx1"/>
                </a:solidFill>
                <a:latin typeface="Candara" panose="020E0502030303020204" pitchFamily="34" charset="0"/>
              </a:rPr>
              <a:t> hit a roadblock upon realizing that the client's data center was located in </a:t>
            </a:r>
            <a:r>
              <a:rPr lang="en-US" sz="2000" dirty="0" err="1" smtClean="0">
                <a:solidFill>
                  <a:schemeClr val="tx1"/>
                </a:solidFill>
                <a:latin typeface="Candara" panose="020E0502030303020204" pitchFamily="34" charset="0"/>
              </a:rPr>
              <a:t>Seacacus</a:t>
            </a:r>
            <a:r>
              <a:rPr lang="en-US" sz="2000" dirty="0" smtClean="0">
                <a:solidFill>
                  <a:schemeClr val="tx1"/>
                </a:solidFill>
                <a:latin typeface="Candara" panose="020E0502030303020204" pitchFamily="34" charset="0"/>
              </a:rPr>
              <a:t>, New Jersey, more than 500 miles away from their staff in Rochester, NY</a:t>
            </a:r>
            <a:endParaRPr lang="en-US" sz="2000" dirty="0">
              <a:solidFill>
                <a:schemeClr val="tx1"/>
              </a:solidFill>
              <a:latin typeface="Candara" panose="020E0502030303020204" pitchFamily="34" charset="0"/>
            </a:endParaRPr>
          </a:p>
        </p:txBody>
      </p:sp>
      <p:pic>
        <p:nvPicPr>
          <p:cNvPr id="6" name="Picture 2" descr="Computer screen | Vector Graphics ~ Creative Mar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7287" y="3478004"/>
            <a:ext cx="1719968" cy="1221771"/>
          </a:xfrm>
          <a:prstGeom prst="rect">
            <a:avLst/>
          </a:prstGeom>
          <a:noFill/>
          <a:extLst>
            <a:ext uri="{909E8E84-426E-40DD-AFC4-6F175D3DCCD1}">
              <a14:hiddenFill xmlns:a14="http://schemas.microsoft.com/office/drawing/2010/main">
                <a:solidFill>
                  <a:srgbClr val="FFFFFF"/>
                </a:solidFill>
              </a14:hiddenFill>
            </a:ext>
          </a:extLst>
        </p:spPr>
      </p:pic>
      <p:sp>
        <p:nvSpPr>
          <p:cNvPr id="8" name="Cube 7"/>
          <p:cNvSpPr/>
          <p:nvPr/>
        </p:nvSpPr>
        <p:spPr>
          <a:xfrm>
            <a:off x="5493258" y="2578708"/>
            <a:ext cx="1001268" cy="8527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uble Brace 8"/>
          <p:cNvSpPr/>
          <p:nvPr/>
        </p:nvSpPr>
        <p:spPr>
          <a:xfrm>
            <a:off x="5733288" y="2827207"/>
            <a:ext cx="356616" cy="546558"/>
          </a:xfrm>
          <a:prstGeom prst="brace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5266943" y="2178034"/>
            <a:ext cx="1449325" cy="139142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5526786" y="4038700"/>
            <a:ext cx="1001268" cy="8527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uble Brace 11"/>
          <p:cNvSpPr/>
          <p:nvPr/>
        </p:nvSpPr>
        <p:spPr>
          <a:xfrm>
            <a:off x="5766816" y="4287199"/>
            <a:ext cx="356616" cy="546558"/>
          </a:xfrm>
          <a:prstGeom prst="brace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5300471" y="3638026"/>
            <a:ext cx="1449325" cy="139142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00471" y="3577035"/>
            <a:ext cx="1449325" cy="461665"/>
          </a:xfrm>
          <a:prstGeom prst="rect">
            <a:avLst/>
          </a:prstGeom>
          <a:noFill/>
        </p:spPr>
        <p:txBody>
          <a:bodyPr wrap="square" rtlCol="0">
            <a:spAutoFit/>
          </a:bodyPr>
          <a:lstStyle/>
          <a:p>
            <a:pPr algn="ctr"/>
            <a:r>
              <a:rPr lang="en-US" sz="2400" dirty="0" smtClean="0">
                <a:latin typeface="Candara" panose="020E0502030303020204" pitchFamily="34" charset="0"/>
              </a:rPr>
              <a:t>Test</a:t>
            </a:r>
            <a:endParaRPr lang="en-US" sz="2400" dirty="0">
              <a:latin typeface="Candara" panose="020E0502030303020204" pitchFamily="34" charset="0"/>
            </a:endParaRPr>
          </a:p>
        </p:txBody>
      </p:sp>
      <p:sp>
        <p:nvSpPr>
          <p:cNvPr id="15" name="Cube 14"/>
          <p:cNvSpPr/>
          <p:nvPr/>
        </p:nvSpPr>
        <p:spPr>
          <a:xfrm>
            <a:off x="5556504" y="5502123"/>
            <a:ext cx="1001268" cy="8527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uble Brace 15"/>
          <p:cNvSpPr/>
          <p:nvPr/>
        </p:nvSpPr>
        <p:spPr>
          <a:xfrm>
            <a:off x="5796534" y="5750622"/>
            <a:ext cx="356616" cy="546558"/>
          </a:xfrm>
          <a:prstGeom prst="brace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330189" y="5040458"/>
            <a:ext cx="1449325" cy="461665"/>
          </a:xfrm>
          <a:prstGeom prst="rect">
            <a:avLst/>
          </a:prstGeom>
          <a:noFill/>
        </p:spPr>
        <p:txBody>
          <a:bodyPr wrap="square" rtlCol="0">
            <a:spAutoFit/>
          </a:bodyPr>
          <a:lstStyle/>
          <a:p>
            <a:pPr algn="ctr"/>
            <a:r>
              <a:rPr lang="en-US" sz="2400" dirty="0" smtClean="0">
                <a:latin typeface="Candara" panose="020E0502030303020204" pitchFamily="34" charset="0"/>
              </a:rPr>
              <a:t>Prod</a:t>
            </a:r>
            <a:endParaRPr lang="en-US" sz="2400" dirty="0">
              <a:latin typeface="Candara" panose="020E0502030303020204" pitchFamily="34" charset="0"/>
            </a:endParaRPr>
          </a:p>
        </p:txBody>
      </p:sp>
      <p:cxnSp>
        <p:nvCxnSpPr>
          <p:cNvPr id="18" name="Straight Arrow Connector 17"/>
          <p:cNvCxnSpPr>
            <a:endCxn id="10" idx="1"/>
          </p:cNvCxnSpPr>
          <p:nvPr/>
        </p:nvCxnSpPr>
        <p:spPr>
          <a:xfrm flipV="1">
            <a:off x="2989667" y="2873747"/>
            <a:ext cx="2277276" cy="1085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3" idx="1"/>
          </p:cNvCxnSpPr>
          <p:nvPr/>
        </p:nvCxnSpPr>
        <p:spPr>
          <a:xfrm>
            <a:off x="3012079" y="3937767"/>
            <a:ext cx="2288392" cy="395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24" idx="1"/>
          </p:cNvCxnSpPr>
          <p:nvPr/>
        </p:nvCxnSpPr>
        <p:spPr>
          <a:xfrm>
            <a:off x="3023195" y="3943094"/>
            <a:ext cx="2293278" cy="185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3"/>
          <a:srcRect l="42029" t="42417" r="33744" b="25602"/>
          <a:stretch/>
        </p:blipFill>
        <p:spPr>
          <a:xfrm>
            <a:off x="7341870" y="2611872"/>
            <a:ext cx="4430598" cy="3289955"/>
          </a:xfrm>
          <a:prstGeom prst="rect">
            <a:avLst/>
          </a:prstGeom>
        </p:spPr>
      </p:pic>
      <p:sp>
        <p:nvSpPr>
          <p:cNvPr id="24" name="Rounded Rectangle 23"/>
          <p:cNvSpPr/>
          <p:nvPr/>
        </p:nvSpPr>
        <p:spPr>
          <a:xfrm>
            <a:off x="5316473" y="5098746"/>
            <a:ext cx="1449325" cy="139142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50179" y="2146187"/>
            <a:ext cx="1449325" cy="461665"/>
          </a:xfrm>
          <a:prstGeom prst="rect">
            <a:avLst/>
          </a:prstGeom>
          <a:noFill/>
        </p:spPr>
        <p:txBody>
          <a:bodyPr wrap="square" rtlCol="0">
            <a:spAutoFit/>
          </a:bodyPr>
          <a:lstStyle/>
          <a:p>
            <a:pPr algn="ctr"/>
            <a:r>
              <a:rPr lang="en-US" sz="2400" dirty="0" smtClean="0">
                <a:latin typeface="Candara" panose="020E0502030303020204" pitchFamily="34" charset="0"/>
              </a:rPr>
              <a:t>Dev</a:t>
            </a:r>
            <a:endParaRPr lang="en-US" sz="2400" dirty="0">
              <a:latin typeface="Candara" panose="020E0502030303020204" pitchFamily="34" charset="0"/>
            </a:endParaRPr>
          </a:p>
        </p:txBody>
      </p:sp>
    </p:spTree>
    <p:extLst>
      <p:ext uri="{BB962C8B-B14F-4D97-AF65-F5344CB8AC3E}">
        <p14:creationId xmlns:p14="http://schemas.microsoft.com/office/powerpoint/2010/main" val="3698188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52</a:t>
            </a:fld>
            <a:endParaRPr lang="en-US" dirty="0"/>
          </a:p>
        </p:txBody>
      </p:sp>
      <p:sp>
        <p:nvSpPr>
          <p:cNvPr id="5" name="Round Diagonal Corner Rectangle 4"/>
          <p:cNvSpPr/>
          <p:nvPr/>
        </p:nvSpPr>
        <p:spPr>
          <a:xfrm>
            <a:off x="420624" y="1371600"/>
            <a:ext cx="11301984" cy="649224"/>
          </a:xfrm>
          <a:prstGeom prst="round2DiagRect">
            <a:avLst/>
          </a:prstGeom>
          <a:solidFill>
            <a:schemeClr val="accent1">
              <a:alpha val="50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sz="2000" dirty="0" err="1" smtClean="0">
                <a:solidFill>
                  <a:schemeClr val="tx1"/>
                </a:solidFill>
                <a:latin typeface="Candara" panose="020E0502030303020204" pitchFamily="34" charset="0"/>
              </a:rPr>
              <a:t>Bitnetix</a:t>
            </a:r>
            <a:r>
              <a:rPr lang="en-US" sz="2000" dirty="0" smtClean="0">
                <a:solidFill>
                  <a:schemeClr val="tx1"/>
                </a:solidFill>
                <a:latin typeface="Candara" panose="020E0502030303020204" pitchFamily="34" charset="0"/>
              </a:rPr>
              <a:t> hit a roadblock upon realizing that the client's data center was located in </a:t>
            </a:r>
            <a:r>
              <a:rPr lang="en-US" sz="2000" dirty="0" err="1" smtClean="0">
                <a:solidFill>
                  <a:schemeClr val="tx1"/>
                </a:solidFill>
                <a:latin typeface="Candara" panose="020E0502030303020204" pitchFamily="34" charset="0"/>
              </a:rPr>
              <a:t>Seacacus</a:t>
            </a:r>
            <a:r>
              <a:rPr lang="en-US" sz="2000" dirty="0" smtClean="0">
                <a:solidFill>
                  <a:schemeClr val="tx1"/>
                </a:solidFill>
                <a:latin typeface="Candara" panose="020E0502030303020204" pitchFamily="34" charset="0"/>
              </a:rPr>
              <a:t>, New Jersey, more than 500 miles away from their staff in Rochester, NY</a:t>
            </a:r>
            <a:endParaRPr lang="en-US" sz="2000" dirty="0">
              <a:solidFill>
                <a:schemeClr val="tx1"/>
              </a:solidFill>
              <a:latin typeface="Candara" panose="020E0502030303020204" pitchFamily="34" charset="0"/>
            </a:endParaRPr>
          </a:p>
        </p:txBody>
      </p:sp>
      <p:sp>
        <p:nvSpPr>
          <p:cNvPr id="22" name="Round Diagonal Corner Rectangle 21"/>
          <p:cNvSpPr/>
          <p:nvPr/>
        </p:nvSpPr>
        <p:spPr>
          <a:xfrm>
            <a:off x="719125" y="3294748"/>
            <a:ext cx="4529531" cy="1110679"/>
          </a:xfrm>
          <a:prstGeom prst="round2Diag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solidFill>
                  <a:schemeClr val="tx1"/>
                </a:solidFill>
                <a:latin typeface="Candara" panose="020E0502030303020204" pitchFamily="34" charset="0"/>
              </a:rPr>
              <a:t>Most of the notifications sent to the client were ignored because there were so many false positives</a:t>
            </a:r>
            <a:endParaRPr lang="en-US" sz="2000" dirty="0">
              <a:solidFill>
                <a:schemeClr val="tx1"/>
              </a:solidFill>
              <a:latin typeface="Candara" panose="020E0502030303020204" pitchFamily="34" charset="0"/>
            </a:endParaRPr>
          </a:p>
        </p:txBody>
      </p:sp>
      <p:pic>
        <p:nvPicPr>
          <p:cNvPr id="26" name="Picture 25"/>
          <p:cNvPicPr>
            <a:picLocks noChangeAspect="1"/>
          </p:cNvPicPr>
          <p:nvPr/>
        </p:nvPicPr>
        <p:blipFill rotWithShape="1">
          <a:blip r:embed="rId2"/>
          <a:srcRect l="34089" t="37652" r="31581" b="24777"/>
          <a:stretch/>
        </p:blipFill>
        <p:spPr>
          <a:xfrm>
            <a:off x="6926447" y="2548151"/>
            <a:ext cx="4229704" cy="2603872"/>
          </a:xfrm>
          <a:prstGeom prst="rect">
            <a:avLst/>
          </a:prstGeom>
        </p:spPr>
      </p:pic>
    </p:spTree>
    <p:extLst>
      <p:ext uri="{BB962C8B-B14F-4D97-AF65-F5344CB8AC3E}">
        <p14:creationId xmlns:p14="http://schemas.microsoft.com/office/powerpoint/2010/main" val="35669497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53</a:t>
            </a:fld>
            <a:endParaRPr lang="en-US" dirty="0"/>
          </a:p>
        </p:txBody>
      </p:sp>
      <p:pic>
        <p:nvPicPr>
          <p:cNvPr id="6" name="Picture 5"/>
          <p:cNvPicPr>
            <a:picLocks noChangeAspect="1"/>
          </p:cNvPicPr>
          <p:nvPr/>
        </p:nvPicPr>
        <p:blipFill rotWithShape="1">
          <a:blip r:embed="rId2"/>
          <a:srcRect l="12388" t="32245" r="34983" b="29633"/>
          <a:stretch/>
        </p:blipFill>
        <p:spPr>
          <a:xfrm>
            <a:off x="1439567" y="1849445"/>
            <a:ext cx="8966306" cy="3653264"/>
          </a:xfrm>
          <a:prstGeom prst="rect">
            <a:avLst/>
          </a:prstGeom>
        </p:spPr>
      </p:pic>
    </p:spTree>
    <p:extLst>
      <p:ext uri="{BB962C8B-B14F-4D97-AF65-F5344CB8AC3E}">
        <p14:creationId xmlns:p14="http://schemas.microsoft.com/office/powerpoint/2010/main" val="3109835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54</a:t>
            </a:fld>
            <a:endParaRPr lang="en-US" dirty="0"/>
          </a:p>
        </p:txBody>
      </p:sp>
      <p:pic>
        <p:nvPicPr>
          <p:cNvPr id="5" name="Picture 4"/>
          <p:cNvPicPr>
            <a:picLocks noChangeAspect="1"/>
          </p:cNvPicPr>
          <p:nvPr/>
        </p:nvPicPr>
        <p:blipFill rotWithShape="1">
          <a:blip r:embed="rId2"/>
          <a:srcRect l="8884" t="31695" r="31528" b="22394"/>
          <a:stretch/>
        </p:blipFill>
        <p:spPr>
          <a:xfrm>
            <a:off x="724216" y="1547204"/>
            <a:ext cx="10897385" cy="4722829"/>
          </a:xfrm>
          <a:prstGeom prst="rect">
            <a:avLst/>
          </a:prstGeom>
        </p:spPr>
      </p:pic>
      <p:sp>
        <p:nvSpPr>
          <p:cNvPr id="6" name="Rectangle 5"/>
          <p:cNvSpPr/>
          <p:nvPr/>
        </p:nvSpPr>
        <p:spPr>
          <a:xfrm>
            <a:off x="10076688" y="6062472"/>
            <a:ext cx="1660957" cy="292608"/>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41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Nagios Case Study - Tier 4 certified data center</a:t>
            </a:r>
          </a:p>
        </p:txBody>
      </p:sp>
      <p:sp>
        <p:nvSpPr>
          <p:cNvPr id="3" name="Content Placeholder 2"/>
          <p:cNvSpPr>
            <a:spLocks noGrp="1"/>
          </p:cNvSpPr>
          <p:nvPr>
            <p:ph idx="1"/>
          </p:nvPr>
        </p:nvSpPr>
        <p:spPr/>
        <p:txBody>
          <a:bodyPr/>
          <a:lstStyle/>
          <a:p>
            <a:r>
              <a:rPr lang="en-US" dirty="0" smtClean="0"/>
              <a:t>Client Details:</a:t>
            </a:r>
          </a:p>
          <a:p>
            <a:pPr lvl="1"/>
            <a:r>
              <a:rPr lang="en-US" dirty="0" smtClean="0"/>
              <a:t>The </a:t>
            </a:r>
            <a:r>
              <a:rPr lang="en-US" dirty="0"/>
              <a:t>client is India’s first Tier 4 certified data center providing a penalty </a:t>
            </a:r>
            <a:r>
              <a:rPr lang="en-US" dirty="0" smtClean="0"/>
              <a:t>backed SLA </a:t>
            </a:r>
            <a:r>
              <a:rPr lang="en-US" dirty="0"/>
              <a:t>of 99.995% uptime. </a:t>
            </a:r>
            <a:endParaRPr lang="en-US" dirty="0" smtClean="0"/>
          </a:p>
          <a:p>
            <a:pPr lvl="1"/>
            <a:r>
              <a:rPr lang="en-US" dirty="0" smtClean="0"/>
              <a:t>Silicon </a:t>
            </a:r>
            <a:r>
              <a:rPr lang="en-US" dirty="0"/>
              <a:t>India has acknowledged the client as one of </a:t>
            </a:r>
            <a:r>
              <a:rPr lang="en-US" dirty="0" smtClean="0"/>
              <a:t>the Top </a:t>
            </a:r>
            <a:r>
              <a:rPr lang="en-US" dirty="0"/>
              <a:t>25 Cloud Computing companies in India based on economy</a:t>
            </a:r>
            <a:r>
              <a:rPr lang="en-US" dirty="0" smtClean="0"/>
              <a:t>, usability and flexibility</a:t>
            </a:r>
            <a:r>
              <a:rPr lang="en-US" dirty="0"/>
              <a:t>. </a:t>
            </a:r>
            <a:endParaRPr lang="en-US" dirty="0" smtClean="0"/>
          </a:p>
          <a:p>
            <a:pPr lvl="1"/>
            <a:r>
              <a:rPr lang="en-US" dirty="0" smtClean="0"/>
              <a:t>It </a:t>
            </a:r>
            <a:r>
              <a:rPr lang="en-US" dirty="0"/>
              <a:t>is the Cloud Providers in India offers Private Cloud on Demand, </a:t>
            </a:r>
            <a:r>
              <a:rPr lang="en-US" dirty="0" smtClean="0"/>
              <a:t>Cloud hosting </a:t>
            </a:r>
            <a:r>
              <a:rPr lang="en-US" dirty="0"/>
              <a:t>and cloud servers hosting solutions.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55</a:t>
            </a:fld>
            <a:endParaRPr lang="en-US" dirty="0"/>
          </a:p>
        </p:txBody>
      </p:sp>
      <p:pic>
        <p:nvPicPr>
          <p:cNvPr id="5" name="Picture 4"/>
          <p:cNvPicPr>
            <a:picLocks noChangeAspect="1"/>
          </p:cNvPicPr>
          <p:nvPr/>
        </p:nvPicPr>
        <p:blipFill>
          <a:blip r:embed="rId2"/>
          <a:stretch>
            <a:fillRect/>
          </a:stretch>
        </p:blipFill>
        <p:spPr>
          <a:xfrm>
            <a:off x="7397074" y="5036869"/>
            <a:ext cx="4601217" cy="1286054"/>
          </a:xfrm>
          <a:prstGeom prst="rect">
            <a:avLst/>
          </a:prstGeom>
        </p:spPr>
      </p:pic>
    </p:spTree>
    <p:extLst>
      <p:ext uri="{BB962C8B-B14F-4D97-AF65-F5344CB8AC3E}">
        <p14:creationId xmlns:p14="http://schemas.microsoft.com/office/powerpoint/2010/main" val="1293853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Nagios Case Study - Tier 4 certified data center</a:t>
            </a:r>
          </a:p>
        </p:txBody>
      </p:sp>
      <p:sp>
        <p:nvSpPr>
          <p:cNvPr id="3" name="Content Placeholder 2"/>
          <p:cNvSpPr>
            <a:spLocks noGrp="1"/>
          </p:cNvSpPr>
          <p:nvPr>
            <p:ph idx="1"/>
          </p:nvPr>
        </p:nvSpPr>
        <p:spPr/>
        <p:txBody>
          <a:bodyPr/>
          <a:lstStyle/>
          <a:p>
            <a:r>
              <a:rPr lang="en-US" dirty="0"/>
              <a:t>Problems Faced </a:t>
            </a:r>
            <a:r>
              <a:rPr lang="en-US" dirty="0" smtClean="0"/>
              <a:t>:</a:t>
            </a:r>
          </a:p>
          <a:p>
            <a:pPr lvl="1"/>
            <a:r>
              <a:rPr lang="en-US" dirty="0"/>
              <a:t>The client wanted a tool </a:t>
            </a:r>
            <a:r>
              <a:rPr lang="en-US" dirty="0" smtClean="0"/>
              <a:t>which can </a:t>
            </a:r>
            <a:r>
              <a:rPr lang="en-US" dirty="0"/>
              <a:t>provide graphical </a:t>
            </a:r>
            <a:r>
              <a:rPr lang="en-US" dirty="0" smtClean="0"/>
              <a:t>resource utilization </a:t>
            </a:r>
            <a:r>
              <a:rPr lang="en-US" dirty="0"/>
              <a:t>with time flexibility </a:t>
            </a:r>
            <a:r>
              <a:rPr lang="en-US" dirty="0" smtClean="0"/>
              <a:t>on (</a:t>
            </a:r>
            <a:r>
              <a:rPr lang="en-US" dirty="0"/>
              <a:t>weekly or monthly </a:t>
            </a:r>
            <a:r>
              <a:rPr lang="en-US" dirty="0" smtClean="0"/>
              <a:t>basis)</a:t>
            </a:r>
          </a:p>
          <a:p>
            <a:pPr lvl="1"/>
            <a:r>
              <a:rPr lang="en-US" dirty="0" smtClean="0"/>
              <a:t>They </a:t>
            </a:r>
            <a:r>
              <a:rPr lang="en-US" dirty="0"/>
              <a:t>were in need of top </a:t>
            </a:r>
            <a:r>
              <a:rPr lang="en-US" dirty="0" smtClean="0"/>
              <a:t>10 alerts </a:t>
            </a:r>
            <a:r>
              <a:rPr lang="en-US" dirty="0"/>
              <a:t>in graphical mode.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56</a:t>
            </a:fld>
            <a:endParaRPr lang="en-US" dirty="0"/>
          </a:p>
        </p:txBody>
      </p:sp>
    </p:spTree>
    <p:extLst>
      <p:ext uri="{BB962C8B-B14F-4D97-AF65-F5344CB8AC3E}">
        <p14:creationId xmlns:p14="http://schemas.microsoft.com/office/powerpoint/2010/main" val="4019380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Nagios Case Study - Tier 4 certified data center</a:t>
            </a:r>
          </a:p>
        </p:txBody>
      </p:sp>
      <p:sp>
        <p:nvSpPr>
          <p:cNvPr id="3" name="Content Placeholder 2"/>
          <p:cNvSpPr>
            <a:spLocks noGrp="1"/>
          </p:cNvSpPr>
          <p:nvPr>
            <p:ph idx="1"/>
          </p:nvPr>
        </p:nvSpPr>
        <p:spPr/>
        <p:txBody>
          <a:bodyPr/>
          <a:lstStyle/>
          <a:p>
            <a:r>
              <a:rPr lang="en-US" dirty="0"/>
              <a:t>Solutions Offered:</a:t>
            </a:r>
            <a:endParaRPr lang="en-US" dirty="0" smtClean="0"/>
          </a:p>
          <a:p>
            <a:pPr lvl="1"/>
            <a:r>
              <a:rPr lang="en-US" dirty="0"/>
              <a:t>The client installed Nagios </a:t>
            </a:r>
            <a:r>
              <a:rPr lang="en-US" dirty="0" smtClean="0"/>
              <a:t>Core already </a:t>
            </a:r>
            <a:r>
              <a:rPr lang="en-US" dirty="0"/>
              <a:t>&amp; was looking for </a:t>
            </a:r>
            <a:r>
              <a:rPr lang="en-US" dirty="0" smtClean="0"/>
              <a:t>an upgrade</a:t>
            </a:r>
            <a:r>
              <a:rPr lang="en-US" dirty="0"/>
              <a:t>. </a:t>
            </a:r>
            <a:endParaRPr lang="en-US" dirty="0" smtClean="0"/>
          </a:p>
          <a:p>
            <a:pPr lvl="1"/>
            <a:r>
              <a:rPr lang="en-US" dirty="0" smtClean="0"/>
              <a:t>Installed </a:t>
            </a:r>
            <a:r>
              <a:rPr lang="en-US" dirty="0"/>
              <a:t>Nagios </a:t>
            </a:r>
            <a:r>
              <a:rPr lang="en-US" dirty="0" smtClean="0"/>
              <a:t>XI to provide </a:t>
            </a:r>
            <a:r>
              <a:rPr lang="en-US" dirty="0"/>
              <a:t>graphical </a:t>
            </a:r>
            <a:r>
              <a:rPr lang="en-US" dirty="0" smtClean="0"/>
              <a:t>resource utilization </a:t>
            </a:r>
            <a:r>
              <a:rPr lang="en-US" dirty="0"/>
              <a:t>updates on weekly </a:t>
            </a:r>
            <a:r>
              <a:rPr lang="en-US" dirty="0" smtClean="0"/>
              <a:t>or monthly </a:t>
            </a:r>
            <a:r>
              <a:rPr lang="en-US" dirty="0"/>
              <a:t>basis with top 10 alerts.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57</a:t>
            </a:fld>
            <a:endParaRPr lang="en-US" dirty="0"/>
          </a:p>
        </p:txBody>
      </p:sp>
    </p:spTree>
    <p:extLst>
      <p:ext uri="{BB962C8B-B14F-4D97-AF65-F5344CB8AC3E}">
        <p14:creationId xmlns:p14="http://schemas.microsoft.com/office/powerpoint/2010/main" val="3124196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Nagios Case Study - Tier 4 certified data center</a:t>
            </a:r>
          </a:p>
        </p:txBody>
      </p:sp>
      <p:sp>
        <p:nvSpPr>
          <p:cNvPr id="3" name="Content Placeholder 2"/>
          <p:cNvSpPr>
            <a:spLocks noGrp="1"/>
          </p:cNvSpPr>
          <p:nvPr>
            <p:ph idx="1"/>
          </p:nvPr>
        </p:nvSpPr>
        <p:spPr/>
        <p:txBody>
          <a:bodyPr/>
          <a:lstStyle/>
          <a:p>
            <a:r>
              <a:rPr lang="en-US" dirty="0"/>
              <a:t>Goals Achieved:</a:t>
            </a:r>
            <a:endParaRPr lang="en-US" dirty="0" smtClean="0"/>
          </a:p>
          <a:p>
            <a:pPr lvl="1"/>
            <a:r>
              <a:rPr lang="en-US" dirty="0" smtClean="0"/>
              <a:t>They </a:t>
            </a:r>
            <a:r>
              <a:rPr lang="en-US" dirty="0"/>
              <a:t>have reached </a:t>
            </a:r>
            <a:r>
              <a:rPr lang="en-US" dirty="0" smtClean="0"/>
              <a:t>client's expectations </a:t>
            </a:r>
            <a:r>
              <a:rPr lang="en-US" dirty="0"/>
              <a:t>by </a:t>
            </a:r>
            <a:r>
              <a:rPr lang="en-US" dirty="0" smtClean="0"/>
              <a:t>providing graphical </a:t>
            </a:r>
            <a:r>
              <a:rPr lang="en-US" dirty="0"/>
              <a:t>resource utilization </a:t>
            </a:r>
            <a:r>
              <a:rPr lang="en-US" dirty="0" smtClean="0"/>
              <a:t>as per </a:t>
            </a:r>
            <a:r>
              <a:rPr lang="en-US" dirty="0"/>
              <a:t>their requirement. </a:t>
            </a:r>
            <a:endParaRPr lang="en-US" dirty="0" smtClean="0"/>
          </a:p>
          <a:p>
            <a:pPr lvl="1"/>
            <a:r>
              <a:rPr lang="en-US" dirty="0" smtClean="0"/>
              <a:t>The client is </a:t>
            </a:r>
            <a:r>
              <a:rPr lang="en-US" dirty="0"/>
              <a:t>now able to manage </a:t>
            </a:r>
            <a:r>
              <a:rPr lang="en-US" dirty="0" smtClean="0"/>
              <a:t>network effectively </a:t>
            </a:r>
            <a:r>
              <a:rPr lang="en-US" dirty="0"/>
              <a:t>with top 10 alerts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58</a:t>
            </a:fld>
            <a:endParaRPr lang="en-US" dirty="0"/>
          </a:p>
        </p:txBody>
      </p:sp>
    </p:spTree>
    <p:extLst>
      <p:ext uri="{BB962C8B-B14F-4D97-AF65-F5344CB8AC3E}">
        <p14:creationId xmlns:p14="http://schemas.microsoft.com/office/powerpoint/2010/main" val="190223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Nagios Case Study - Tier 4 certified data center</a:t>
            </a:r>
          </a:p>
        </p:txBody>
      </p:sp>
      <p:sp>
        <p:nvSpPr>
          <p:cNvPr id="3" name="Content Placeholder 2"/>
          <p:cNvSpPr>
            <a:spLocks noGrp="1"/>
          </p:cNvSpPr>
          <p:nvPr>
            <p:ph idx="1"/>
          </p:nvPr>
        </p:nvSpPr>
        <p:spPr/>
        <p:txBody>
          <a:bodyPr/>
          <a:lstStyle/>
          <a:p>
            <a:r>
              <a:rPr lang="en-US" dirty="0"/>
              <a:t>Results Obtained:</a:t>
            </a:r>
            <a:endParaRPr lang="en-US" dirty="0" smtClean="0"/>
          </a:p>
          <a:p>
            <a:pPr lvl="1"/>
            <a:r>
              <a:rPr lang="en-US" dirty="0" smtClean="0"/>
              <a:t>Graphical resource utilization.</a:t>
            </a:r>
            <a:endParaRPr lang="en-US" dirty="0"/>
          </a:p>
          <a:p>
            <a:pPr lvl="1"/>
            <a:r>
              <a:rPr lang="en-US" dirty="0" smtClean="0"/>
              <a:t>Weekly </a:t>
            </a:r>
            <a:r>
              <a:rPr lang="en-US" dirty="0"/>
              <a:t>or monthly reports.</a:t>
            </a:r>
          </a:p>
          <a:p>
            <a:pPr lvl="1"/>
            <a:r>
              <a:rPr lang="en-US" dirty="0" smtClean="0"/>
              <a:t>Top </a:t>
            </a:r>
            <a:r>
              <a:rPr lang="en-US" dirty="0"/>
              <a:t>10 alerts in graphs.</a:t>
            </a:r>
          </a:p>
          <a:p>
            <a:pPr lvl="1"/>
            <a:r>
              <a:rPr lang="en-US" dirty="0" smtClean="0"/>
              <a:t>Nagios </a:t>
            </a:r>
            <a:r>
              <a:rPr lang="en-US" dirty="0"/>
              <a:t>XI advanced features.</a:t>
            </a:r>
          </a:p>
          <a:p>
            <a:pPr lvl="1"/>
            <a:r>
              <a:rPr lang="en-US" dirty="0" smtClean="0"/>
              <a:t>Monitor </a:t>
            </a:r>
            <a:r>
              <a:rPr lang="en-US" dirty="0"/>
              <a:t>with updated web UI.</a:t>
            </a:r>
          </a:p>
          <a:p>
            <a:pPr lvl="1"/>
            <a:r>
              <a:rPr lang="en-US" dirty="0" smtClean="0"/>
              <a:t>Central </a:t>
            </a:r>
            <a:r>
              <a:rPr lang="en-US" dirty="0"/>
              <a:t>view of IT ops n/w</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59</a:t>
            </a:fld>
            <a:endParaRPr lang="en-US" dirty="0"/>
          </a:p>
        </p:txBody>
      </p:sp>
    </p:spTree>
    <p:extLst>
      <p:ext uri="{BB962C8B-B14F-4D97-AF65-F5344CB8AC3E}">
        <p14:creationId xmlns:p14="http://schemas.microsoft.com/office/powerpoint/2010/main" val="303361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Monitoring in DevOps</a:t>
            </a:r>
          </a:p>
        </p:txBody>
      </p:sp>
      <p:sp>
        <p:nvSpPr>
          <p:cNvPr id="6" name="Content Placeholder 5"/>
          <p:cNvSpPr>
            <a:spLocks noGrp="1"/>
          </p:cNvSpPr>
          <p:nvPr>
            <p:ph idx="1"/>
          </p:nvPr>
        </p:nvSpPr>
        <p:spPr/>
        <p:txBody>
          <a:bodyPr>
            <a:normAutofit/>
          </a:bodyPr>
          <a:lstStyle/>
          <a:p>
            <a:r>
              <a:rPr lang="en-US" dirty="0"/>
              <a:t>Monitoring provides feedback from production.</a:t>
            </a:r>
          </a:p>
          <a:p>
            <a:r>
              <a:rPr lang="en-US" dirty="0" smtClean="0"/>
              <a:t>Monitoring </a:t>
            </a:r>
            <a:r>
              <a:rPr lang="en-US" dirty="0"/>
              <a:t>delivers information about an application's performance </a:t>
            </a:r>
            <a:r>
              <a:rPr lang="en-US" dirty="0" smtClean="0"/>
              <a:t>and usage </a:t>
            </a:r>
            <a:r>
              <a:rPr lang="en-US" dirty="0"/>
              <a:t>patterns.</a:t>
            </a:r>
          </a:p>
          <a:p>
            <a:r>
              <a:rPr lang="en-US" dirty="0" smtClean="0"/>
              <a:t>Is </a:t>
            </a:r>
            <a:r>
              <a:rPr lang="en-US" dirty="0"/>
              <a:t>monitoring all about?</a:t>
            </a:r>
          </a:p>
          <a:p>
            <a:pPr lvl="1"/>
            <a:r>
              <a:rPr lang="en-US" dirty="0" smtClean="0"/>
              <a:t>Monitoring </a:t>
            </a:r>
            <a:r>
              <a:rPr lang="en-US" dirty="0"/>
              <a:t>the </a:t>
            </a:r>
            <a:r>
              <a:rPr lang="en-US" b="1" i="1" u="sng" dirty="0"/>
              <a:t>live</a:t>
            </a:r>
            <a:r>
              <a:rPr lang="en-US" dirty="0"/>
              <a:t> application</a:t>
            </a:r>
          </a:p>
          <a:p>
            <a:r>
              <a:rPr lang="en-US" dirty="0" smtClean="0"/>
              <a:t>How </a:t>
            </a:r>
            <a:r>
              <a:rPr lang="en-US" dirty="0"/>
              <a:t>about, monitoring followings</a:t>
            </a:r>
          </a:p>
          <a:p>
            <a:pPr lvl="1"/>
            <a:r>
              <a:rPr lang="en-US" dirty="0" smtClean="0"/>
              <a:t>Planning</a:t>
            </a:r>
            <a:r>
              <a:rPr lang="en-US" dirty="0"/>
              <a:t>, Development, Integration and Testing, Deployment, and Operations</a:t>
            </a:r>
          </a:p>
          <a:p>
            <a:r>
              <a:rPr lang="en-US" dirty="0" smtClean="0"/>
              <a:t>Continuous </a:t>
            </a:r>
            <a:r>
              <a:rPr lang="en-US" dirty="0"/>
              <a:t>Monitoring</a:t>
            </a:r>
          </a:p>
          <a:p>
            <a:pPr lvl="1"/>
            <a:r>
              <a:rPr lang="en-US" dirty="0" smtClean="0"/>
              <a:t>a.k.a</a:t>
            </a:r>
            <a:r>
              <a:rPr lang="en-US" dirty="0"/>
              <a:t>. </a:t>
            </a:r>
            <a:r>
              <a:rPr lang="en-US" dirty="0" err="1"/>
              <a:t>ConMon</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t>6</a:t>
            </a:fld>
            <a:endParaRPr lang="en-US"/>
          </a:p>
        </p:txBody>
      </p:sp>
    </p:spTree>
    <p:extLst>
      <p:ext uri="{BB962C8B-B14F-4D97-AF65-F5344CB8AC3E}">
        <p14:creationId xmlns:p14="http://schemas.microsoft.com/office/powerpoint/2010/main" val="2935149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Akamai </a:t>
            </a:r>
            <a:r>
              <a:rPr lang="en-US" dirty="0" err="1"/>
              <a:t>MPulse</a:t>
            </a:r>
            <a:endParaRPr lang="en-US" dirty="0"/>
          </a:p>
        </p:txBody>
      </p:sp>
      <p:sp>
        <p:nvSpPr>
          <p:cNvPr id="3" name="Content Placeholder 2"/>
          <p:cNvSpPr>
            <a:spLocks noGrp="1"/>
          </p:cNvSpPr>
          <p:nvPr>
            <p:ph idx="1"/>
          </p:nvPr>
        </p:nvSpPr>
        <p:spPr/>
        <p:txBody>
          <a:bodyPr/>
          <a:lstStyle/>
          <a:p>
            <a:r>
              <a:rPr lang="en-US" dirty="0" smtClean="0"/>
              <a:t>Akamai </a:t>
            </a:r>
            <a:r>
              <a:rPr lang="en-US" dirty="0" err="1"/>
              <a:t>MPulse</a:t>
            </a:r>
            <a:r>
              <a:rPr lang="en-US" dirty="0"/>
              <a:t> collects and analyses behavior data and experiences of users visiting the application or website. </a:t>
            </a:r>
            <a:endParaRPr lang="en-US" dirty="0" smtClean="0"/>
          </a:p>
          <a:p>
            <a:r>
              <a:rPr lang="en-US" dirty="0" smtClean="0"/>
              <a:t>It </a:t>
            </a:r>
            <a:r>
              <a:rPr lang="en-US" dirty="0"/>
              <a:t>can capture performance metrics and real-time user activities from each user session by adding a snippet to the page it needs to analyze.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60</a:t>
            </a:fld>
            <a:endParaRPr lang="en-US" dirty="0"/>
          </a:p>
        </p:txBody>
      </p:sp>
      <p:pic>
        <p:nvPicPr>
          <p:cNvPr id="1026" name="Picture 2" descr="Introduction to Akamai MPulse - Cred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1119" y="3952187"/>
            <a:ext cx="2200783" cy="220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11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AppDynamics</a:t>
            </a:r>
            <a:endParaRPr lang="en-US" dirty="0"/>
          </a:p>
        </p:txBody>
      </p:sp>
      <p:sp>
        <p:nvSpPr>
          <p:cNvPr id="3" name="Content Placeholder 2"/>
          <p:cNvSpPr>
            <a:spLocks noGrp="1"/>
          </p:cNvSpPr>
          <p:nvPr>
            <p:ph idx="1"/>
          </p:nvPr>
        </p:nvSpPr>
        <p:spPr/>
        <p:txBody>
          <a:bodyPr>
            <a:normAutofit/>
          </a:bodyPr>
          <a:lstStyle/>
          <a:p>
            <a:r>
              <a:rPr lang="en-US" dirty="0" err="1"/>
              <a:t>AppDynamics</a:t>
            </a:r>
            <a:r>
              <a:rPr lang="en-US" dirty="0"/>
              <a:t> is one of the most popular application performance monitoring tools available in the market. </a:t>
            </a:r>
            <a:endParaRPr lang="en-US" dirty="0" smtClean="0"/>
          </a:p>
          <a:p>
            <a:r>
              <a:rPr lang="en-US" dirty="0" smtClean="0"/>
              <a:t>As </a:t>
            </a:r>
            <a:r>
              <a:rPr lang="en-US" dirty="0"/>
              <a:t>a continuous monitoring tool, </a:t>
            </a:r>
            <a:r>
              <a:rPr lang="en-US" dirty="0" err="1"/>
              <a:t>AppDynamics</a:t>
            </a:r>
            <a:r>
              <a:rPr lang="en-US" dirty="0"/>
              <a:t> helps monitor your end users, applications, SAP, network, database, and infrastructure of both cloud and on-premises computing environments. </a:t>
            </a:r>
            <a:endParaRPr lang="en-US" dirty="0" smtClean="0"/>
          </a:p>
          <a:p>
            <a:r>
              <a:rPr lang="en-US" dirty="0" smtClean="0"/>
              <a:t>With </a:t>
            </a:r>
            <a:r>
              <a:rPr lang="en-US" dirty="0"/>
              <a:t>this tool, your DevOps team can easily gain complete visibility across servers, networks, containers, infrastructure components, applications, end-user sessions, and database transactions, so they can swiftly respond to performance issues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61</a:t>
            </a:fld>
            <a:endParaRPr lang="en-US" dirty="0"/>
          </a:p>
        </p:txBody>
      </p:sp>
    </p:spTree>
    <p:extLst>
      <p:ext uri="{BB962C8B-B14F-4D97-AF65-F5344CB8AC3E}">
        <p14:creationId xmlns:p14="http://schemas.microsoft.com/office/powerpoint/2010/main" val="1246552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AppDynamics</a:t>
            </a:r>
            <a:endParaRPr lang="en-US" dirty="0"/>
          </a:p>
        </p:txBody>
      </p:sp>
      <p:sp>
        <p:nvSpPr>
          <p:cNvPr id="3" name="Content Placeholder 2"/>
          <p:cNvSpPr>
            <a:spLocks noGrp="1"/>
          </p:cNvSpPr>
          <p:nvPr>
            <p:ph idx="1"/>
          </p:nvPr>
        </p:nvSpPr>
        <p:spPr/>
        <p:txBody>
          <a:bodyPr>
            <a:normAutofit/>
          </a:bodyPr>
          <a:lstStyle/>
          <a:p>
            <a:r>
              <a:rPr lang="en-US" dirty="0" smtClean="0"/>
              <a:t>Some </a:t>
            </a:r>
            <a:r>
              <a:rPr lang="en-US" dirty="0"/>
              <a:t>of the key features of the </a:t>
            </a:r>
            <a:r>
              <a:rPr lang="en-US" dirty="0" err="1"/>
              <a:t>AppDynamics</a:t>
            </a:r>
            <a:r>
              <a:rPr lang="en-US" dirty="0"/>
              <a:t> tool are:</a:t>
            </a:r>
          </a:p>
          <a:p>
            <a:pPr lvl="1"/>
            <a:r>
              <a:rPr lang="en-US" dirty="0" smtClean="0"/>
              <a:t>The </a:t>
            </a:r>
            <a:r>
              <a:rPr lang="en-US" dirty="0"/>
              <a:t>tool seamlessly integrates with the world’s best technologies such as AWS, Azure, Google Cloud, IBM, and Kubernetes</a:t>
            </a:r>
          </a:p>
          <a:p>
            <a:pPr lvl="1"/>
            <a:r>
              <a:rPr lang="en-US" dirty="0" err="1" smtClean="0"/>
              <a:t>AppDynamics</a:t>
            </a:r>
            <a:r>
              <a:rPr lang="en-US" dirty="0" smtClean="0"/>
              <a:t> </a:t>
            </a:r>
            <a:r>
              <a:rPr lang="en-US" dirty="0"/>
              <a:t>leverages machine learning to deliver instant root-cause diagnostics</a:t>
            </a:r>
          </a:p>
          <a:p>
            <a:pPr lvl="1"/>
            <a:r>
              <a:rPr lang="en-US" dirty="0" smtClean="0"/>
              <a:t>The </a:t>
            </a:r>
            <a:r>
              <a:rPr lang="en-US" dirty="0"/>
              <a:t>tool supports hybrid environment monitoring</a:t>
            </a:r>
          </a:p>
          <a:p>
            <a:pPr lvl="1"/>
            <a:r>
              <a:rPr lang="en-US" dirty="0" smtClean="0"/>
              <a:t>Cisco </a:t>
            </a:r>
            <a:r>
              <a:rPr lang="en-US" dirty="0"/>
              <a:t>full-stack observability with </a:t>
            </a:r>
            <a:r>
              <a:rPr lang="en-US" dirty="0" err="1"/>
              <a:t>AppDynamics</a:t>
            </a:r>
            <a:endParaRPr lang="en-US" dirty="0"/>
          </a:p>
          <a:p>
            <a:pPr lvl="1"/>
            <a:r>
              <a:rPr lang="en-US" dirty="0" smtClean="0"/>
              <a:t>The </a:t>
            </a:r>
            <a:r>
              <a:rPr lang="en-US" dirty="0"/>
              <a:t>tool comes with a pay-per-use pricing model</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62</a:t>
            </a:fld>
            <a:endParaRPr lang="en-US" dirty="0"/>
          </a:p>
        </p:txBody>
      </p:sp>
      <p:pic>
        <p:nvPicPr>
          <p:cNvPr id="2050" name="Picture 2" descr="NOBL9 - AppDyna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223" y="4046482"/>
            <a:ext cx="2696083" cy="167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37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Simplified </a:t>
            </a:r>
            <a:r>
              <a:rPr lang="en-US" dirty="0" smtClean="0"/>
              <a:t>Monitoring Case Study</a:t>
            </a:r>
            <a:endParaRPr lang="en-US" dirty="0"/>
          </a:p>
        </p:txBody>
      </p:sp>
      <p:sp>
        <p:nvSpPr>
          <p:cNvPr id="3" name="Content Placeholder 2"/>
          <p:cNvSpPr>
            <a:spLocks noGrp="1"/>
          </p:cNvSpPr>
          <p:nvPr>
            <p:ph idx="1"/>
          </p:nvPr>
        </p:nvSpPr>
        <p:spPr/>
        <p:txBody>
          <a:bodyPr/>
          <a:lstStyle/>
          <a:p>
            <a:r>
              <a:rPr lang="en-US" dirty="0"/>
              <a:t>How Simplified Monitoring Helped </a:t>
            </a:r>
            <a:r>
              <a:rPr lang="en-US" dirty="0" err="1"/>
              <a:t>Fundbox</a:t>
            </a:r>
            <a:r>
              <a:rPr lang="en-US" dirty="0"/>
              <a:t> Build a DevOps </a:t>
            </a:r>
            <a:r>
              <a:rPr lang="en-US" dirty="0" smtClean="0"/>
              <a:t>Culture?</a:t>
            </a:r>
          </a:p>
          <a:p>
            <a:r>
              <a:rPr lang="en-US" dirty="0" err="1"/>
              <a:t>Fundbox</a:t>
            </a:r>
            <a:r>
              <a:rPr lang="en-US" dirty="0"/>
              <a:t> needed a single monitoring platform to bolster its DevOps efforts and reduce maintenance overhead. </a:t>
            </a:r>
            <a:endParaRPr lang="en-US" dirty="0" smtClean="0"/>
          </a:p>
          <a:p>
            <a:r>
              <a:rPr lang="en-US" dirty="0" smtClean="0"/>
              <a:t>With </a:t>
            </a:r>
            <a:r>
              <a:rPr lang="en-US" dirty="0" err="1"/>
              <a:t>Datadog</a:t>
            </a:r>
            <a:r>
              <a:rPr lang="en-US" dirty="0"/>
              <a:t>, it consolidated eight monitoring tools into one, leading to heightened collaboration, improved efficiency, and faster resolutions.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63</a:t>
            </a:fld>
            <a:endParaRPr lang="en-US" dirty="0"/>
          </a:p>
        </p:txBody>
      </p:sp>
      <p:pic>
        <p:nvPicPr>
          <p:cNvPr id="3074" name="Picture 2" descr="Datadog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4034" y="4329659"/>
            <a:ext cx="1659662" cy="165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60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Simplified </a:t>
            </a:r>
            <a:r>
              <a:rPr lang="en-US" dirty="0" smtClean="0"/>
              <a:t>Monitoring Case Study</a:t>
            </a:r>
            <a:endParaRPr lang="en-US" dirty="0"/>
          </a:p>
        </p:txBody>
      </p:sp>
      <p:sp>
        <p:nvSpPr>
          <p:cNvPr id="3" name="Content Placeholder 2"/>
          <p:cNvSpPr>
            <a:spLocks noGrp="1"/>
          </p:cNvSpPr>
          <p:nvPr>
            <p:ph idx="1"/>
          </p:nvPr>
        </p:nvSpPr>
        <p:spPr/>
        <p:txBody>
          <a:bodyPr/>
          <a:lstStyle/>
          <a:p>
            <a:r>
              <a:rPr lang="en-US" dirty="0" err="1"/>
              <a:t>Fundbox</a:t>
            </a:r>
            <a:r>
              <a:rPr lang="en-US" dirty="0"/>
              <a:t> is an AI-powered financial services platform that offers fast and intuitive access to business credit. </a:t>
            </a:r>
            <a:endParaRPr lang="en-US" dirty="0" smtClean="0"/>
          </a:p>
          <a:p>
            <a:r>
              <a:rPr lang="en-US" dirty="0" smtClean="0"/>
              <a:t>Backed </a:t>
            </a:r>
            <a:r>
              <a:rPr lang="en-US" dirty="0"/>
              <a:t>by an R&amp;D team of over 100 engineers, </a:t>
            </a:r>
            <a:r>
              <a:rPr lang="en-US" dirty="0" err="1"/>
              <a:t>Fundbox’s</a:t>
            </a:r>
            <a:r>
              <a:rPr lang="en-US" dirty="0"/>
              <a:t> platform is completely cloud-native, with its component </a:t>
            </a:r>
            <a:r>
              <a:rPr lang="en-US" dirty="0" err="1"/>
              <a:t>microservices</a:t>
            </a:r>
            <a:r>
              <a:rPr lang="en-US" dirty="0"/>
              <a:t> hosted on AWS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64</a:t>
            </a:fld>
            <a:endParaRPr lang="en-US" dirty="0"/>
          </a:p>
        </p:txBody>
      </p:sp>
    </p:spTree>
    <p:extLst>
      <p:ext uri="{BB962C8B-B14F-4D97-AF65-F5344CB8AC3E}">
        <p14:creationId xmlns:p14="http://schemas.microsoft.com/office/powerpoint/2010/main" val="437408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Simplified </a:t>
            </a:r>
            <a:r>
              <a:rPr lang="en-US" dirty="0" smtClean="0"/>
              <a:t>Monitoring Case Study</a:t>
            </a:r>
            <a:endParaRPr lang="en-US" dirty="0"/>
          </a:p>
        </p:txBody>
      </p:sp>
      <p:sp>
        <p:nvSpPr>
          <p:cNvPr id="3" name="Content Placeholder 2"/>
          <p:cNvSpPr>
            <a:spLocks noGrp="1"/>
          </p:cNvSpPr>
          <p:nvPr>
            <p:ph idx="1"/>
          </p:nvPr>
        </p:nvSpPr>
        <p:spPr/>
        <p:txBody>
          <a:bodyPr>
            <a:normAutofit/>
          </a:bodyPr>
          <a:lstStyle/>
          <a:p>
            <a:r>
              <a:rPr lang="en-US" dirty="0" err="1"/>
              <a:t>Fundbox</a:t>
            </a:r>
            <a:r>
              <a:rPr lang="en-US" dirty="0"/>
              <a:t> is an AI-powered </a:t>
            </a:r>
            <a:r>
              <a:rPr lang="en-US" dirty="0" err="1"/>
              <a:t>fintech</a:t>
            </a:r>
            <a:r>
              <a:rPr lang="en-US" dirty="0"/>
              <a:t> startup that offers credit and payment solutions to help small businesses meet their working capital needs. </a:t>
            </a:r>
            <a:endParaRPr lang="en-US" dirty="0" smtClean="0"/>
          </a:p>
          <a:p>
            <a:r>
              <a:rPr lang="en-US" dirty="0" smtClean="0"/>
              <a:t>Having </a:t>
            </a:r>
            <a:r>
              <a:rPr lang="en-US" dirty="0"/>
              <a:t>already connected with over 325,000 businesses since its founding in 2013, the company has gained popularity thanks to its fast and reliable customer experience.</a:t>
            </a:r>
          </a:p>
          <a:p>
            <a:r>
              <a:rPr lang="en-US" dirty="0" smtClean="0"/>
              <a:t>In </a:t>
            </a:r>
            <a:r>
              <a:rPr lang="en-US" dirty="0"/>
              <a:t>2020, </a:t>
            </a:r>
            <a:r>
              <a:rPr lang="en-US" dirty="0" err="1"/>
              <a:t>Fundbox</a:t>
            </a:r>
            <a:r>
              <a:rPr lang="en-US" dirty="0"/>
              <a:t> looked to build on its success by seeking ways to strengthen its DevOps processes. Through a cross-team initiative, the company uncovered a key obstacle it had been facing in DevOps: Engineers were using eight different systems to monitor the hundreds of </a:t>
            </a:r>
            <a:r>
              <a:rPr lang="en-US" dirty="0" err="1"/>
              <a:t>microservices</a:t>
            </a:r>
            <a:r>
              <a:rPr lang="en-US" dirty="0"/>
              <a:t> that made up the </a:t>
            </a:r>
            <a:r>
              <a:rPr lang="en-US" dirty="0" err="1"/>
              <a:t>Fundbox</a:t>
            </a:r>
            <a:r>
              <a:rPr lang="en-US" dirty="0"/>
              <a:t> platform</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65</a:t>
            </a:fld>
            <a:endParaRPr lang="en-US" dirty="0"/>
          </a:p>
        </p:txBody>
      </p:sp>
    </p:spTree>
    <p:extLst>
      <p:ext uri="{BB962C8B-B14F-4D97-AF65-F5344CB8AC3E}">
        <p14:creationId xmlns:p14="http://schemas.microsoft.com/office/powerpoint/2010/main" val="325953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Simplified </a:t>
            </a:r>
            <a:r>
              <a:rPr lang="en-US" dirty="0" smtClean="0"/>
              <a:t>Monitoring Case Study</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complexity of the </a:t>
            </a:r>
            <a:r>
              <a:rPr lang="en-US" dirty="0" err="1"/>
              <a:t>Fundbox</a:t>
            </a:r>
            <a:r>
              <a:rPr lang="en-US" dirty="0"/>
              <a:t> monitoring infrastructure made it hard for DevOps engineers to quickly spot and resolve issues in production. </a:t>
            </a:r>
            <a:endParaRPr lang="en-US" dirty="0" smtClean="0"/>
          </a:p>
          <a:p>
            <a:r>
              <a:rPr lang="en-US" dirty="0" smtClean="0"/>
              <a:t>And </a:t>
            </a:r>
            <a:r>
              <a:rPr lang="en-US" dirty="0"/>
              <a:t>a few of these individual monitoring tools required extensive DIY customizations and ongoing maintenance. </a:t>
            </a:r>
            <a:endParaRPr lang="en-US" dirty="0" smtClean="0"/>
          </a:p>
          <a:p>
            <a:r>
              <a:rPr lang="en-US" dirty="0" smtClean="0"/>
              <a:t>All </a:t>
            </a:r>
            <a:r>
              <a:rPr lang="en-US" dirty="0"/>
              <a:t>this extra overhead reduced the time available for engineers to perform core DevOps functions, such as updating </a:t>
            </a:r>
            <a:r>
              <a:rPr lang="en-US" dirty="0" err="1"/>
              <a:t>Fundbox</a:t>
            </a:r>
            <a:r>
              <a:rPr lang="en-US" dirty="0"/>
              <a:t> services.</a:t>
            </a:r>
          </a:p>
          <a:p>
            <a:r>
              <a:rPr lang="en-US" dirty="0" err="1" smtClean="0"/>
              <a:t>Fundbox</a:t>
            </a:r>
            <a:r>
              <a:rPr lang="en-US" dirty="0" smtClean="0"/>
              <a:t> </a:t>
            </a:r>
            <a:r>
              <a:rPr lang="en-US" dirty="0"/>
              <a:t>wanted to empower its engineers to quickly find and fix issues on their own. </a:t>
            </a:r>
            <a:endParaRPr lang="en-US" dirty="0" smtClean="0"/>
          </a:p>
          <a:p>
            <a:r>
              <a:rPr lang="en-US" dirty="0" smtClean="0"/>
              <a:t>And </a:t>
            </a:r>
            <a:r>
              <a:rPr lang="en-US" dirty="0"/>
              <a:t>it wanted to reduce the overhead associated with maintaining its monitoring infrastructure, so that DevOps teams could concentrate instead on innovating and iterating.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66</a:t>
            </a:fld>
            <a:endParaRPr lang="en-US" dirty="0"/>
          </a:p>
        </p:txBody>
      </p:sp>
    </p:spTree>
    <p:extLst>
      <p:ext uri="{BB962C8B-B14F-4D97-AF65-F5344CB8AC3E}">
        <p14:creationId xmlns:p14="http://schemas.microsoft.com/office/powerpoint/2010/main" val="3165851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Simplified </a:t>
            </a:r>
            <a:r>
              <a:rPr lang="en-US" dirty="0" smtClean="0"/>
              <a:t>Monitoring Case Study</a:t>
            </a:r>
            <a:endParaRPr lang="en-US" dirty="0"/>
          </a:p>
        </p:txBody>
      </p:sp>
      <p:sp>
        <p:nvSpPr>
          <p:cNvPr id="3" name="Content Placeholder 2"/>
          <p:cNvSpPr>
            <a:spLocks noGrp="1"/>
          </p:cNvSpPr>
          <p:nvPr>
            <p:ph idx="1"/>
          </p:nvPr>
        </p:nvSpPr>
        <p:spPr/>
        <p:txBody>
          <a:bodyPr>
            <a:normAutofit/>
          </a:bodyPr>
          <a:lstStyle/>
          <a:p>
            <a:r>
              <a:rPr lang="en-US" dirty="0"/>
              <a:t>The Environments team, led by Tal </a:t>
            </a:r>
            <a:r>
              <a:rPr lang="en-US" dirty="0" err="1"/>
              <a:t>Turgeman</a:t>
            </a:r>
            <a:r>
              <a:rPr lang="en-US" dirty="0"/>
              <a:t>, knew that a single, all-inclusive monitoring system was crucial to solving these problems.</a:t>
            </a:r>
          </a:p>
          <a:p>
            <a:pPr marL="0" indent="0" algn="ctr">
              <a:buNone/>
            </a:pPr>
            <a:r>
              <a:rPr lang="en-US" i="1" dirty="0" smtClean="0"/>
              <a:t>“</a:t>
            </a:r>
            <a:r>
              <a:rPr lang="en-US" i="1" dirty="0"/>
              <a:t>We don’t want engineers and ops to focus on creating a monitoring system when we should focus on creating new products, making the CI/CD faster, and making production more robust and scalable.”</a:t>
            </a:r>
          </a:p>
          <a:p>
            <a:r>
              <a:rPr lang="en-US" dirty="0" err="1"/>
              <a:t>Fundbox</a:t>
            </a:r>
            <a:r>
              <a:rPr lang="en-US" dirty="0"/>
              <a:t> ultimately chose </a:t>
            </a:r>
            <a:r>
              <a:rPr lang="en-US" dirty="0" err="1"/>
              <a:t>Datadog</a:t>
            </a:r>
            <a:r>
              <a:rPr lang="en-US" dirty="0"/>
              <a:t> for its ability to give a holistic view across infrastructure, applications, logs, networks, platform availability, external cloud-based services, and databases. </a:t>
            </a:r>
            <a:endParaRPr lang="en-US" dirty="0" smtClean="0"/>
          </a:p>
          <a:p>
            <a:r>
              <a:rPr lang="en-US" dirty="0" smtClean="0"/>
              <a:t>Only </a:t>
            </a:r>
            <a:r>
              <a:rPr lang="en-US" dirty="0"/>
              <a:t>a platform like </a:t>
            </a:r>
            <a:r>
              <a:rPr lang="en-US" dirty="0" err="1"/>
              <a:t>Datadog</a:t>
            </a:r>
            <a:r>
              <a:rPr lang="en-US" dirty="0"/>
              <a:t> that offered complete visibility could meet </a:t>
            </a:r>
            <a:r>
              <a:rPr lang="en-US" dirty="0" err="1"/>
              <a:t>Fundbox’s</a:t>
            </a:r>
            <a:r>
              <a:rPr lang="en-US" dirty="0"/>
              <a:t> goals of strengthening DevOps collaboration and reducing issue resolution </a:t>
            </a:r>
            <a:r>
              <a:rPr lang="en-US" dirty="0" smtClean="0"/>
              <a:t>times and can help us from reactive </a:t>
            </a:r>
            <a:r>
              <a:rPr lang="en-US" dirty="0"/>
              <a:t>to proactive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67</a:t>
            </a:fld>
            <a:endParaRPr lang="en-US" dirty="0"/>
          </a:p>
        </p:txBody>
      </p:sp>
    </p:spTree>
    <p:extLst>
      <p:ext uri="{BB962C8B-B14F-4D97-AF65-F5344CB8AC3E}">
        <p14:creationId xmlns:p14="http://schemas.microsoft.com/office/powerpoint/2010/main" val="1272003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Simplified </a:t>
            </a:r>
            <a:r>
              <a:rPr lang="en-US" dirty="0" smtClean="0"/>
              <a:t>Monitoring Case Study</a:t>
            </a:r>
            <a:endParaRPr lang="en-US" dirty="0"/>
          </a:p>
        </p:txBody>
      </p:sp>
      <p:sp>
        <p:nvSpPr>
          <p:cNvPr id="3" name="Content Placeholder 2"/>
          <p:cNvSpPr>
            <a:spLocks noGrp="1"/>
          </p:cNvSpPr>
          <p:nvPr>
            <p:ph idx="1"/>
          </p:nvPr>
        </p:nvSpPr>
        <p:spPr/>
        <p:txBody>
          <a:bodyPr>
            <a:normAutofit/>
          </a:bodyPr>
          <a:lstStyle/>
          <a:p>
            <a:r>
              <a:rPr lang="en-US" dirty="0"/>
              <a:t>Key Results</a:t>
            </a:r>
          </a:p>
          <a:p>
            <a:pPr lvl="1"/>
            <a:r>
              <a:rPr lang="en-US" dirty="0"/>
              <a:t>8 Systems → 1</a:t>
            </a:r>
          </a:p>
          <a:p>
            <a:pPr lvl="2"/>
            <a:r>
              <a:rPr lang="en-US" dirty="0" err="1"/>
              <a:t>Fundbox</a:t>
            </a:r>
            <a:r>
              <a:rPr lang="en-US" dirty="0"/>
              <a:t> lowered maintenance </a:t>
            </a:r>
            <a:r>
              <a:rPr lang="en-US" dirty="0" smtClean="0"/>
              <a:t>overhead</a:t>
            </a:r>
          </a:p>
          <a:p>
            <a:pPr lvl="2"/>
            <a:r>
              <a:rPr lang="en-US" dirty="0" smtClean="0"/>
              <a:t>Simplified </a:t>
            </a:r>
            <a:r>
              <a:rPr lang="en-US" dirty="0"/>
              <a:t>learning requirements by reducing eight separate monitoring tools to a single, unified platform.</a:t>
            </a:r>
          </a:p>
          <a:p>
            <a:pPr lvl="1"/>
            <a:r>
              <a:rPr lang="en-US" dirty="0" smtClean="0"/>
              <a:t>Faster </a:t>
            </a:r>
            <a:r>
              <a:rPr lang="en-US" dirty="0"/>
              <a:t>Resolutions</a:t>
            </a:r>
          </a:p>
          <a:p>
            <a:pPr lvl="2"/>
            <a:r>
              <a:rPr lang="en-US" dirty="0"/>
              <a:t>Out-of-the-box integrations and accurate alerting gave </a:t>
            </a:r>
            <a:r>
              <a:rPr lang="en-US" dirty="0" err="1"/>
              <a:t>Fundbox</a:t>
            </a:r>
            <a:r>
              <a:rPr lang="en-US" dirty="0"/>
              <a:t> the tools to detect issues more easily and form correlations across services.</a:t>
            </a:r>
          </a:p>
          <a:p>
            <a:pPr lvl="1"/>
            <a:r>
              <a:rPr lang="en-US" dirty="0" smtClean="0"/>
              <a:t>Improved </a:t>
            </a:r>
            <a:r>
              <a:rPr lang="en-US" dirty="0"/>
              <a:t>DevOps Collaboration</a:t>
            </a:r>
          </a:p>
          <a:p>
            <a:pPr lvl="2"/>
            <a:r>
              <a:rPr lang="en-US" dirty="0" err="1"/>
              <a:t>Datadog’s</a:t>
            </a:r>
            <a:r>
              <a:rPr lang="en-US" dirty="0"/>
              <a:t> intuitive user interface led to collaboration across teams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68</a:t>
            </a:fld>
            <a:endParaRPr lang="en-US" dirty="0"/>
          </a:p>
        </p:txBody>
      </p:sp>
    </p:spTree>
    <p:extLst>
      <p:ext uri="{BB962C8B-B14F-4D97-AF65-F5344CB8AC3E}">
        <p14:creationId xmlns:p14="http://schemas.microsoft.com/office/powerpoint/2010/main" val="1296367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Simplified </a:t>
            </a:r>
            <a:r>
              <a:rPr lang="en-US" dirty="0" smtClean="0"/>
              <a:t>Monitoring Case Study</a:t>
            </a:r>
            <a:endParaRPr lang="en-US" dirty="0"/>
          </a:p>
        </p:txBody>
      </p:sp>
      <p:sp>
        <p:nvSpPr>
          <p:cNvPr id="3" name="Content Placeholder 2"/>
          <p:cNvSpPr>
            <a:spLocks noGrp="1"/>
          </p:cNvSpPr>
          <p:nvPr>
            <p:ph idx="1"/>
          </p:nvPr>
        </p:nvSpPr>
        <p:spPr/>
        <p:txBody>
          <a:bodyPr>
            <a:normAutofit/>
          </a:bodyPr>
          <a:lstStyle/>
          <a:p>
            <a:r>
              <a:rPr lang="en-US" dirty="0"/>
              <a:t>Challenge</a:t>
            </a:r>
          </a:p>
          <a:p>
            <a:pPr lvl="1"/>
            <a:r>
              <a:rPr lang="en-US" dirty="0" err="1"/>
              <a:t>Fundbox</a:t>
            </a:r>
            <a:r>
              <a:rPr lang="en-US" dirty="0"/>
              <a:t> sought to enhance its DevOps processes by boosting responsiveness to software issues and reducing time spent maintaining its many monitoring tools. </a:t>
            </a:r>
            <a:endParaRPr lang="en-US" dirty="0" smtClean="0"/>
          </a:p>
          <a:p>
            <a:pPr lvl="1"/>
            <a:r>
              <a:rPr lang="en-US" dirty="0" smtClean="0"/>
              <a:t>The </a:t>
            </a:r>
            <a:r>
              <a:rPr lang="en-US" dirty="0"/>
              <a:t>company wanted one holistic solution that could empower developers to quickly spot and fix issues without being weighed down by so many monitoring systems</a:t>
            </a:r>
            <a:r>
              <a:rPr lang="en-US" dirty="0" smtClean="0"/>
              <a:t>.</a:t>
            </a:r>
          </a:p>
          <a:p>
            <a:r>
              <a:rPr lang="en-US" dirty="0"/>
              <a:t>Why </a:t>
            </a:r>
            <a:r>
              <a:rPr lang="en-US" dirty="0" err="1"/>
              <a:t>Datadog</a:t>
            </a:r>
            <a:r>
              <a:rPr lang="en-US" dirty="0"/>
              <a:t>?</a:t>
            </a:r>
          </a:p>
          <a:p>
            <a:pPr lvl="1"/>
            <a:r>
              <a:rPr lang="en-US" dirty="0" err="1"/>
              <a:t>Datadog</a:t>
            </a:r>
            <a:r>
              <a:rPr lang="en-US" dirty="0"/>
              <a:t> gave </a:t>
            </a:r>
            <a:r>
              <a:rPr lang="en-US" dirty="0" err="1"/>
              <a:t>Fundbox’s</a:t>
            </a:r>
            <a:r>
              <a:rPr lang="en-US" dirty="0"/>
              <a:t> DevOps team a single source of truth for monitoring across infrastructure, application performance, and logs. </a:t>
            </a:r>
            <a:endParaRPr lang="en-US" dirty="0" smtClean="0"/>
          </a:p>
          <a:p>
            <a:pPr lvl="1"/>
            <a:r>
              <a:rPr lang="en-US" dirty="0" smtClean="0"/>
              <a:t>Teams </a:t>
            </a:r>
            <a:r>
              <a:rPr lang="en-US" dirty="0"/>
              <a:t>now receive accurate alerts when production issues occur and can work together to investigate and resolve issues faster.</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69</a:t>
            </a:fld>
            <a:endParaRPr lang="en-US" dirty="0"/>
          </a:p>
        </p:txBody>
      </p:sp>
    </p:spTree>
    <p:extLst>
      <p:ext uri="{BB962C8B-B14F-4D97-AF65-F5344CB8AC3E}">
        <p14:creationId xmlns:p14="http://schemas.microsoft.com/office/powerpoint/2010/main" val="207611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in DevOps</a:t>
            </a:r>
          </a:p>
        </p:txBody>
      </p:sp>
      <p:sp>
        <p:nvSpPr>
          <p:cNvPr id="3" name="Content Placeholder 2"/>
          <p:cNvSpPr>
            <a:spLocks noGrp="1"/>
          </p:cNvSpPr>
          <p:nvPr>
            <p:ph idx="1"/>
          </p:nvPr>
        </p:nvSpPr>
        <p:spPr/>
        <p:txBody>
          <a:bodyPr>
            <a:normAutofit/>
          </a:bodyPr>
          <a:lstStyle/>
          <a:p>
            <a:r>
              <a:rPr lang="en-US" dirty="0"/>
              <a:t>Continuous monitoring in DevOps has a few specific goals, as are mentioned below</a:t>
            </a:r>
            <a:r>
              <a:rPr lang="en-US" dirty="0" smtClean="0"/>
              <a:t>:</a:t>
            </a:r>
            <a:endParaRPr lang="en-US" dirty="0"/>
          </a:p>
          <a:p>
            <a:pPr lvl="1"/>
            <a:r>
              <a:rPr lang="en-US" dirty="0" smtClean="0"/>
              <a:t>Continuous </a:t>
            </a:r>
            <a:r>
              <a:rPr lang="en-US" dirty="0"/>
              <a:t>monitoring aims to strengthen the transparency of such environments while keeping in place a vigilant system to monitor and resolve said issues.</a:t>
            </a:r>
          </a:p>
          <a:p>
            <a:pPr lvl="1"/>
            <a:r>
              <a:rPr lang="en-US" dirty="0"/>
              <a:t>Continuous monitoring aims to identify performance inconsistencies and error sources. It also resolves these problems using relevant solutions to safeguard the enterprise.</a:t>
            </a:r>
          </a:p>
          <a:p>
            <a:pPr lvl="1"/>
            <a:r>
              <a:rPr lang="en-US" dirty="0"/>
              <a:t>Continuous monitoring assists companies in keeping a tab of their user experience. CM is especially helpful in tracking user feedback after a recent change or update to a software or an application. This helps firms build and strengthen their business strategies.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a:t>
            </a:fld>
            <a:endParaRPr lang="en-US" dirty="0"/>
          </a:p>
        </p:txBody>
      </p:sp>
    </p:spTree>
    <p:extLst>
      <p:ext uri="{BB962C8B-B14F-4D97-AF65-F5344CB8AC3E}">
        <p14:creationId xmlns:p14="http://schemas.microsoft.com/office/powerpoint/2010/main" val="2875737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Available and </a:t>
            </a:r>
            <a:r>
              <a:rPr lang="en-US" dirty="0" smtClean="0"/>
              <a:t>Scalable Platform </a:t>
            </a:r>
            <a:endParaRPr lang="en-US" dirty="0"/>
          </a:p>
        </p:txBody>
      </p:sp>
      <p:sp>
        <p:nvSpPr>
          <p:cNvPr id="3" name="Content Placeholder 2"/>
          <p:cNvSpPr>
            <a:spLocks noGrp="1"/>
          </p:cNvSpPr>
          <p:nvPr>
            <p:ph idx="1"/>
          </p:nvPr>
        </p:nvSpPr>
        <p:spPr/>
        <p:txBody>
          <a:bodyPr/>
          <a:lstStyle/>
          <a:p>
            <a:r>
              <a:rPr lang="en-US" dirty="0"/>
              <a:t>Learn how </a:t>
            </a:r>
            <a:r>
              <a:rPr lang="en-US" dirty="0" err="1"/>
              <a:t>Datadog</a:t>
            </a:r>
            <a:r>
              <a:rPr lang="en-US" dirty="0"/>
              <a:t> enabled </a:t>
            </a:r>
            <a:r>
              <a:rPr lang="en-US" dirty="0" err="1"/>
              <a:t>Braze’s</a:t>
            </a:r>
            <a:r>
              <a:rPr lang="en-US" dirty="0"/>
              <a:t> customer-facing teams to shorten time spent resolving incidents and accelerate customer </a:t>
            </a:r>
            <a:r>
              <a:rPr lang="en-US" dirty="0" smtClean="0"/>
              <a:t>communication</a:t>
            </a:r>
          </a:p>
          <a:p>
            <a:r>
              <a:rPr lang="en-US" dirty="0"/>
              <a:t>Braze is an American cloud-based company that develops customer relationship management software to help businesses with multichannel marketing. </a:t>
            </a:r>
            <a:endParaRPr lang="en-US" dirty="0" smtClean="0"/>
          </a:p>
          <a:p>
            <a:r>
              <a:rPr lang="en-US" dirty="0" smtClean="0"/>
              <a:t>Its </a:t>
            </a:r>
            <a:r>
              <a:rPr lang="en-US" dirty="0"/>
              <a:t>software is used by 2.5 billion users and processes approximately 1.5 billion messages per month.</a:t>
            </a:r>
          </a:p>
          <a:p>
            <a:endParaRPr lang="en-US" dirty="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70</a:t>
            </a:fld>
            <a:endParaRPr lang="en-US" dirty="0"/>
          </a:p>
        </p:txBody>
      </p:sp>
    </p:spTree>
    <p:extLst>
      <p:ext uri="{BB962C8B-B14F-4D97-AF65-F5344CB8AC3E}">
        <p14:creationId xmlns:p14="http://schemas.microsoft.com/office/powerpoint/2010/main" val="3245655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Available and </a:t>
            </a:r>
            <a:r>
              <a:rPr lang="en-US" dirty="0" smtClean="0"/>
              <a:t>Scalable Platform </a:t>
            </a:r>
            <a:endParaRPr lang="en-US" dirty="0"/>
          </a:p>
        </p:txBody>
      </p:sp>
      <p:sp>
        <p:nvSpPr>
          <p:cNvPr id="3" name="Content Placeholder 2"/>
          <p:cNvSpPr>
            <a:spLocks noGrp="1"/>
          </p:cNvSpPr>
          <p:nvPr>
            <p:ph idx="1"/>
          </p:nvPr>
        </p:nvSpPr>
        <p:spPr/>
        <p:txBody>
          <a:bodyPr>
            <a:normAutofit lnSpcReduction="10000"/>
          </a:bodyPr>
          <a:lstStyle/>
          <a:p>
            <a:r>
              <a:rPr lang="en-US" dirty="0"/>
              <a:t>On a daily basis, Braze processes more than 8 billion API requests and sends more than 2.7 billion daily messages to a network of over 2.4 billion monthly active users. </a:t>
            </a:r>
            <a:endParaRPr lang="en-US" dirty="0" smtClean="0"/>
          </a:p>
          <a:p>
            <a:r>
              <a:rPr lang="en-US" dirty="0" smtClean="0"/>
              <a:t>Jamie </a:t>
            </a:r>
            <a:r>
              <a:rPr lang="en-US" dirty="0" err="1"/>
              <a:t>Doheny</a:t>
            </a:r>
            <a:r>
              <a:rPr lang="en-US" dirty="0"/>
              <a:t>, Chief of Staff for </a:t>
            </a:r>
            <a:r>
              <a:rPr lang="en-US" dirty="0" err="1"/>
              <a:t>Braze’s</a:t>
            </a:r>
            <a:r>
              <a:rPr lang="en-US" dirty="0"/>
              <a:t> engineering organization, notes, “We needed a solution that helped us overcome the challenge of scaling our organization, including debugging incidents, and rapidly resolving customer support tickets.” </a:t>
            </a:r>
            <a:endParaRPr lang="en-US" dirty="0" smtClean="0"/>
          </a:p>
          <a:p>
            <a:r>
              <a:rPr lang="en-US" dirty="0" smtClean="0"/>
              <a:t>To </a:t>
            </a:r>
            <a:r>
              <a:rPr lang="en-US" dirty="0"/>
              <a:t>put this in perspective, Braze grew its employee headcount by 57% in 2019, ending the year with almost 500 employees. </a:t>
            </a:r>
            <a:endParaRPr lang="en-US" dirty="0" smtClean="0"/>
          </a:p>
          <a:p>
            <a:r>
              <a:rPr lang="en-US" dirty="0" smtClean="0"/>
              <a:t>The </a:t>
            </a:r>
            <a:r>
              <a:rPr lang="en-US" dirty="0"/>
              <a:t>company also has more than 900 customers and is one of the few companies that continues to grow its employee headcount and customer base despite the pandemic.</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71</a:t>
            </a:fld>
            <a:endParaRPr lang="en-US" dirty="0"/>
          </a:p>
        </p:txBody>
      </p:sp>
    </p:spTree>
    <p:extLst>
      <p:ext uri="{BB962C8B-B14F-4D97-AF65-F5344CB8AC3E}">
        <p14:creationId xmlns:p14="http://schemas.microsoft.com/office/powerpoint/2010/main" val="41611391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Available and </a:t>
            </a:r>
            <a:r>
              <a:rPr lang="en-US" dirty="0" smtClean="0"/>
              <a:t>Scalable Platform </a:t>
            </a:r>
            <a:endParaRPr lang="en-US" dirty="0"/>
          </a:p>
        </p:txBody>
      </p:sp>
      <p:sp>
        <p:nvSpPr>
          <p:cNvPr id="3" name="Content Placeholder 2"/>
          <p:cNvSpPr>
            <a:spLocks noGrp="1"/>
          </p:cNvSpPr>
          <p:nvPr>
            <p:ph idx="1"/>
          </p:nvPr>
        </p:nvSpPr>
        <p:spPr/>
        <p:txBody>
          <a:bodyPr>
            <a:normAutofit/>
          </a:bodyPr>
          <a:lstStyle/>
          <a:p>
            <a:r>
              <a:rPr lang="en-US" dirty="0"/>
              <a:t>In order to maintain performance at this scale, the team needed to find a way to handle all this traffic and inbound customer requests.</a:t>
            </a:r>
          </a:p>
          <a:p>
            <a:r>
              <a:rPr lang="en-US" dirty="0" smtClean="0"/>
              <a:t>Scaling </a:t>
            </a:r>
            <a:r>
              <a:rPr lang="en-US" dirty="0"/>
              <a:t>observability: </a:t>
            </a:r>
            <a:endParaRPr lang="en-US" dirty="0" smtClean="0"/>
          </a:p>
          <a:p>
            <a:pPr lvl="1"/>
            <a:r>
              <a:rPr lang="en-US" dirty="0" smtClean="0"/>
              <a:t>With </a:t>
            </a:r>
            <a:r>
              <a:rPr lang="en-US" dirty="0"/>
              <a:t>a growing engineering organization, teams had different techniques and tools for evaluating the performance of their applications and scaling their systems</a:t>
            </a:r>
            <a:r>
              <a:rPr lang="en-US" dirty="0" smtClean="0"/>
              <a:t>.</a:t>
            </a:r>
            <a:endParaRPr lang="en-US" dirty="0"/>
          </a:p>
          <a:p>
            <a:r>
              <a:rPr lang="en-US" dirty="0"/>
              <a:t>Enabling customer support: </a:t>
            </a:r>
            <a:endParaRPr lang="en-US" dirty="0" smtClean="0"/>
          </a:p>
          <a:p>
            <a:pPr lvl="1"/>
            <a:r>
              <a:rPr lang="en-US" dirty="0" smtClean="0"/>
              <a:t>Historically</a:t>
            </a:r>
            <a:r>
              <a:rPr lang="en-US" dirty="0"/>
              <a:t>, many technical customer support tickets were escalated directly to the Product and DevOps engineering teams, effectively bypassing the Global Services and Support team when the questions were about performance, uptime, or throughput.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72</a:t>
            </a:fld>
            <a:endParaRPr lang="en-US" dirty="0"/>
          </a:p>
        </p:txBody>
      </p:sp>
    </p:spTree>
    <p:extLst>
      <p:ext uri="{BB962C8B-B14F-4D97-AF65-F5344CB8AC3E}">
        <p14:creationId xmlns:p14="http://schemas.microsoft.com/office/powerpoint/2010/main" val="32800172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Available and </a:t>
            </a:r>
            <a:r>
              <a:rPr lang="en-US" dirty="0" smtClean="0"/>
              <a:t>Scalable Platform </a:t>
            </a:r>
            <a:endParaRPr lang="en-US" dirty="0"/>
          </a:p>
        </p:txBody>
      </p:sp>
      <p:sp>
        <p:nvSpPr>
          <p:cNvPr id="3" name="Content Placeholder 2"/>
          <p:cNvSpPr>
            <a:spLocks noGrp="1"/>
          </p:cNvSpPr>
          <p:nvPr>
            <p:ph idx="1"/>
          </p:nvPr>
        </p:nvSpPr>
        <p:spPr/>
        <p:txBody>
          <a:bodyPr>
            <a:normAutofit lnSpcReduction="10000"/>
          </a:bodyPr>
          <a:lstStyle/>
          <a:p>
            <a:r>
              <a:rPr lang="en-US" dirty="0"/>
              <a:t>Solution: A unified observability platform</a:t>
            </a:r>
          </a:p>
          <a:p>
            <a:r>
              <a:rPr lang="en-US" dirty="0"/>
              <a:t>Braze was looking to find a unified observability platform to deploy throughout the organization. </a:t>
            </a:r>
            <a:endParaRPr lang="en-US" dirty="0" smtClean="0"/>
          </a:p>
          <a:p>
            <a:r>
              <a:rPr lang="en-US" dirty="0" smtClean="0"/>
              <a:t>By </a:t>
            </a:r>
            <a:r>
              <a:rPr lang="en-US" dirty="0"/>
              <a:t>adopting one observability platform, Braze could standardize their engineering team’s scaling process and enable the support team to solve most customer tickets. </a:t>
            </a:r>
            <a:endParaRPr lang="en-US" dirty="0" smtClean="0"/>
          </a:p>
          <a:p>
            <a:r>
              <a:rPr lang="en-US" dirty="0" smtClean="0"/>
              <a:t>Braze </a:t>
            </a:r>
            <a:r>
              <a:rPr lang="en-US" dirty="0"/>
              <a:t>chose to deploy </a:t>
            </a:r>
            <a:r>
              <a:rPr lang="en-US" dirty="0" err="1"/>
              <a:t>Datadog</a:t>
            </a:r>
            <a:r>
              <a:rPr lang="en-US" dirty="0"/>
              <a:t> and saw the platform as the path to achieving maximum observability, delivering a stellar user experience and establishing the proper processes to confidently scale. </a:t>
            </a:r>
            <a:endParaRPr lang="en-US" dirty="0" smtClean="0"/>
          </a:p>
          <a:p>
            <a:r>
              <a:rPr lang="en-US" dirty="0" err="1" smtClean="0"/>
              <a:t>Datadog</a:t>
            </a:r>
            <a:r>
              <a:rPr lang="en-US" dirty="0" smtClean="0"/>
              <a:t> </a:t>
            </a:r>
            <a:r>
              <a:rPr lang="en-US" dirty="0"/>
              <a:t>is accessible to users of all technical levels—without the need for extensive onboarding or specialized query languages.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73</a:t>
            </a:fld>
            <a:endParaRPr lang="en-US" dirty="0"/>
          </a:p>
        </p:txBody>
      </p:sp>
    </p:spTree>
    <p:extLst>
      <p:ext uri="{BB962C8B-B14F-4D97-AF65-F5344CB8AC3E}">
        <p14:creationId xmlns:p14="http://schemas.microsoft.com/office/powerpoint/2010/main" val="4184659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Available and </a:t>
            </a:r>
            <a:r>
              <a:rPr lang="en-US" dirty="0" smtClean="0"/>
              <a:t>Scalable Platform </a:t>
            </a:r>
            <a:endParaRPr lang="en-US" dirty="0"/>
          </a:p>
        </p:txBody>
      </p:sp>
      <p:sp>
        <p:nvSpPr>
          <p:cNvPr id="3" name="Content Placeholder 2"/>
          <p:cNvSpPr>
            <a:spLocks noGrp="1"/>
          </p:cNvSpPr>
          <p:nvPr>
            <p:ph idx="1"/>
          </p:nvPr>
        </p:nvSpPr>
        <p:spPr/>
        <p:txBody>
          <a:bodyPr>
            <a:normAutofit/>
          </a:bodyPr>
          <a:lstStyle/>
          <a:p>
            <a:r>
              <a:rPr lang="en-US" dirty="0"/>
              <a:t>Business </a:t>
            </a:r>
            <a:r>
              <a:rPr lang="en-US" dirty="0" smtClean="0"/>
              <a:t>outcomes</a:t>
            </a:r>
          </a:p>
          <a:p>
            <a:pPr lvl="1"/>
            <a:r>
              <a:rPr lang="en-US" dirty="0"/>
              <a:t>Establishing processes to address scaling </a:t>
            </a:r>
            <a:r>
              <a:rPr lang="en-US" dirty="0" smtClean="0"/>
              <a:t>challenges</a:t>
            </a:r>
          </a:p>
          <a:p>
            <a:pPr lvl="1"/>
            <a:r>
              <a:rPr lang="en-US" dirty="0"/>
              <a:t>Providing data and information to improve customer </a:t>
            </a:r>
            <a:r>
              <a:rPr lang="en-US" dirty="0" smtClean="0"/>
              <a:t>support</a:t>
            </a:r>
          </a:p>
          <a:p>
            <a:r>
              <a:rPr lang="en-US" dirty="0"/>
              <a:t>Key Results</a:t>
            </a:r>
          </a:p>
          <a:p>
            <a:pPr lvl="1"/>
            <a:r>
              <a:rPr lang="en-US" dirty="0"/>
              <a:t>90</a:t>
            </a:r>
            <a:r>
              <a:rPr lang="en-US" dirty="0" smtClean="0"/>
              <a:t>% Reduction </a:t>
            </a:r>
            <a:r>
              <a:rPr lang="en-US" dirty="0"/>
              <a:t>in processing time on </a:t>
            </a:r>
            <a:r>
              <a:rPr lang="en-US" dirty="0" err="1"/>
              <a:t>Braze's</a:t>
            </a:r>
            <a:r>
              <a:rPr lang="en-US" dirty="0"/>
              <a:t> email rendering service.</a:t>
            </a:r>
          </a:p>
          <a:p>
            <a:pPr lvl="1"/>
            <a:r>
              <a:rPr lang="en-US" dirty="0" smtClean="0"/>
              <a:t>1 </a:t>
            </a:r>
            <a:r>
              <a:rPr lang="en-US" dirty="0"/>
              <a:t>solution</a:t>
            </a:r>
          </a:p>
          <a:p>
            <a:pPr lvl="2"/>
            <a:r>
              <a:rPr lang="en-US" dirty="0"/>
              <a:t>All eight product teams can now use a single, unified monitoring platform with </a:t>
            </a:r>
            <a:r>
              <a:rPr lang="en-US" dirty="0" err="1" smtClean="0"/>
              <a:t>Datadog</a:t>
            </a:r>
            <a:endParaRPr lang="en-US" dirty="0" smtClean="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74</a:t>
            </a:fld>
            <a:endParaRPr lang="en-US" dirty="0"/>
          </a:p>
        </p:txBody>
      </p:sp>
    </p:spTree>
    <p:extLst>
      <p:ext uri="{BB962C8B-B14F-4D97-AF65-F5344CB8AC3E}">
        <p14:creationId xmlns:p14="http://schemas.microsoft.com/office/powerpoint/2010/main" val="30722454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Available and </a:t>
            </a:r>
            <a:r>
              <a:rPr lang="en-US" dirty="0" smtClean="0"/>
              <a:t>Scalable Platform </a:t>
            </a:r>
            <a:endParaRPr lang="en-US" dirty="0"/>
          </a:p>
        </p:txBody>
      </p:sp>
      <p:sp>
        <p:nvSpPr>
          <p:cNvPr id="3" name="Content Placeholder 2"/>
          <p:cNvSpPr>
            <a:spLocks noGrp="1"/>
          </p:cNvSpPr>
          <p:nvPr>
            <p:ph idx="1"/>
          </p:nvPr>
        </p:nvSpPr>
        <p:spPr/>
        <p:txBody>
          <a:bodyPr>
            <a:normAutofit/>
          </a:bodyPr>
          <a:lstStyle/>
          <a:p>
            <a:r>
              <a:rPr lang="en-US" dirty="0"/>
              <a:t>Challenge</a:t>
            </a:r>
          </a:p>
          <a:p>
            <a:pPr lvl="1"/>
            <a:r>
              <a:rPr lang="en-US" dirty="0"/>
              <a:t>The teams at Braze had multiple tools for evaluating application performance and scaling their systems. </a:t>
            </a:r>
            <a:endParaRPr lang="en-US" dirty="0" smtClean="0"/>
          </a:p>
          <a:p>
            <a:pPr lvl="1"/>
            <a:r>
              <a:rPr lang="en-US" dirty="0" smtClean="0"/>
              <a:t>Many </a:t>
            </a:r>
            <a:r>
              <a:rPr lang="en-US" dirty="0"/>
              <a:t>of these tools were not effective; for instance, tickets submitted to the technical customer support team were often escalated directly to the Product and DevOps engineering teams, which led to an increase in MTTR and impacted customer experience.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75</a:t>
            </a:fld>
            <a:endParaRPr lang="en-US" dirty="0"/>
          </a:p>
        </p:txBody>
      </p:sp>
      <p:sp>
        <p:nvSpPr>
          <p:cNvPr id="5" name="Rectangle 4"/>
          <p:cNvSpPr/>
          <p:nvPr/>
        </p:nvSpPr>
        <p:spPr>
          <a:xfrm>
            <a:off x="2039821" y="4105782"/>
            <a:ext cx="8266176" cy="2246769"/>
          </a:xfrm>
          <a:prstGeom prst="rect">
            <a:avLst/>
          </a:prstGeom>
        </p:spPr>
        <p:txBody>
          <a:bodyPr wrap="square">
            <a:spAutoFit/>
          </a:bodyPr>
          <a:lstStyle/>
          <a:p>
            <a:pPr algn="ctr"/>
            <a:r>
              <a:rPr lang="en-US" sz="2000" i="1" dirty="0">
                <a:latin typeface="Candara" panose="020E0502030303020204" pitchFamily="34" charset="0"/>
              </a:rPr>
              <a:t>“ Over the past few years, Braze has built a best-in-class customer engagement platform that is used by the world’s leading brands. As a company, we will continue scaling our platform and expanding our organization to support rapidly increasing market demand, which presents new and exciting challenges. </a:t>
            </a:r>
            <a:r>
              <a:rPr lang="en-US" sz="2000" i="1" dirty="0" err="1">
                <a:latin typeface="Candara" panose="020E0502030303020204" pitchFamily="34" charset="0"/>
              </a:rPr>
              <a:t>Datadog</a:t>
            </a:r>
            <a:r>
              <a:rPr lang="en-US" sz="2000" i="1" dirty="0">
                <a:latin typeface="Candara" panose="020E0502030303020204" pitchFamily="34" charset="0"/>
              </a:rPr>
              <a:t> has enabled us to rally around one platform that will help us scale over the near and long-term.”</a:t>
            </a:r>
          </a:p>
          <a:p>
            <a:pPr algn="ctr"/>
            <a:r>
              <a:rPr lang="en-US" sz="2000" i="1" dirty="0">
                <a:latin typeface="Candara" panose="020E0502030303020204" pitchFamily="34" charset="0"/>
              </a:rPr>
              <a:t>Jamie </a:t>
            </a:r>
            <a:r>
              <a:rPr lang="en-US" sz="2000" i="1" dirty="0" err="1" smtClean="0">
                <a:latin typeface="Candara" panose="020E0502030303020204" pitchFamily="34" charset="0"/>
              </a:rPr>
              <a:t>Doheny</a:t>
            </a:r>
            <a:r>
              <a:rPr lang="en-US" sz="2000" i="1" dirty="0" smtClean="0">
                <a:latin typeface="Candara" panose="020E0502030303020204" pitchFamily="34" charset="0"/>
              </a:rPr>
              <a:t> Chief </a:t>
            </a:r>
            <a:r>
              <a:rPr lang="en-US" sz="2000" i="1" dirty="0">
                <a:latin typeface="Candara" panose="020E0502030303020204" pitchFamily="34" charset="0"/>
              </a:rPr>
              <a:t>Of Staff, Braze</a:t>
            </a:r>
            <a:endParaRPr lang="en-US" sz="2000" b="0" i="1" dirty="0">
              <a:effectLst/>
              <a:latin typeface="Candara" panose="020E0502030303020204" pitchFamily="34" charset="0"/>
            </a:endParaRPr>
          </a:p>
        </p:txBody>
      </p:sp>
    </p:spTree>
    <p:extLst>
      <p:ext uri="{BB962C8B-B14F-4D97-AF65-F5344CB8AC3E}">
        <p14:creationId xmlns:p14="http://schemas.microsoft.com/office/powerpoint/2010/main" val="294700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Goals</a:t>
            </a:r>
          </a:p>
        </p:txBody>
      </p:sp>
      <p:sp>
        <p:nvSpPr>
          <p:cNvPr id="3" name="Content Placeholder 2"/>
          <p:cNvSpPr>
            <a:spLocks noGrp="1"/>
          </p:cNvSpPr>
          <p:nvPr>
            <p:ph idx="1"/>
          </p:nvPr>
        </p:nvSpPr>
        <p:spPr/>
        <p:txBody>
          <a:bodyPr>
            <a:normAutofit/>
          </a:bodyPr>
          <a:lstStyle/>
          <a:p>
            <a:r>
              <a:rPr lang="en-US" dirty="0" smtClean="0"/>
              <a:t>Achieve </a:t>
            </a:r>
            <a:r>
              <a:rPr lang="en-US" dirty="0"/>
              <a:t>high availability</a:t>
            </a:r>
          </a:p>
          <a:p>
            <a:pPr lvl="1"/>
            <a:r>
              <a:rPr lang="en-US" dirty="0" smtClean="0"/>
              <a:t>Reduce </a:t>
            </a:r>
            <a:r>
              <a:rPr lang="en-US" dirty="0"/>
              <a:t>time to detect (TTD)</a:t>
            </a:r>
          </a:p>
          <a:p>
            <a:pPr lvl="1"/>
            <a:r>
              <a:rPr lang="en-US" dirty="0" smtClean="0"/>
              <a:t>Reduce </a:t>
            </a:r>
            <a:r>
              <a:rPr lang="en-US" dirty="0"/>
              <a:t>time to mitigate (TTM)</a:t>
            </a:r>
          </a:p>
          <a:p>
            <a:pPr lvl="1"/>
            <a:r>
              <a:rPr lang="en-US" dirty="0" smtClean="0"/>
              <a:t>Reduce </a:t>
            </a:r>
            <a:r>
              <a:rPr lang="en-US" dirty="0"/>
              <a:t>time to remediate (TTR)</a:t>
            </a:r>
          </a:p>
          <a:p>
            <a:r>
              <a:rPr lang="en-US" dirty="0" smtClean="0"/>
              <a:t>Real-time </a:t>
            </a:r>
            <a:r>
              <a:rPr lang="en-US" dirty="0"/>
              <a:t>feedback</a:t>
            </a:r>
          </a:p>
          <a:p>
            <a:pPr lvl="1"/>
            <a:r>
              <a:rPr lang="en-US" dirty="0" smtClean="0"/>
              <a:t>On </a:t>
            </a:r>
            <a:r>
              <a:rPr lang="en-US" dirty="0"/>
              <a:t>the overall health of IT infrastructure</a:t>
            </a:r>
          </a:p>
          <a:p>
            <a:pPr lvl="1"/>
            <a:r>
              <a:rPr lang="en-US" dirty="0" smtClean="0"/>
              <a:t>Application </a:t>
            </a:r>
            <a:r>
              <a:rPr lang="en-US" dirty="0"/>
              <a:t>performance issues</a:t>
            </a:r>
          </a:p>
          <a:p>
            <a:r>
              <a:rPr lang="en-US" dirty="0" smtClean="0"/>
              <a:t>Visibility </a:t>
            </a:r>
            <a:r>
              <a:rPr lang="en-US" dirty="0"/>
              <a:t>and transparency of network activity</a:t>
            </a:r>
          </a:p>
          <a:p>
            <a:r>
              <a:rPr lang="en-US" dirty="0" smtClean="0"/>
              <a:t>Monitor </a:t>
            </a:r>
            <a:r>
              <a:rPr lang="en-US" dirty="0"/>
              <a:t>user behavior and feedback</a:t>
            </a:r>
          </a:p>
          <a:p>
            <a:pPr lvl="1"/>
            <a:r>
              <a:rPr lang="en-US" dirty="0" smtClean="0"/>
              <a:t>Experience </a:t>
            </a:r>
            <a:r>
              <a:rPr lang="en-US" dirty="0"/>
              <a:t>with new </a:t>
            </a:r>
            <a:r>
              <a:rPr lang="en-US" dirty="0" smtClean="0"/>
              <a:t>updates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407335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DevOps Monitoring</a:t>
            </a:r>
          </a:p>
        </p:txBody>
      </p:sp>
      <p:sp>
        <p:nvSpPr>
          <p:cNvPr id="3" name="Content Placeholder 2"/>
          <p:cNvSpPr>
            <a:spLocks noGrp="1"/>
          </p:cNvSpPr>
          <p:nvPr>
            <p:ph idx="1"/>
          </p:nvPr>
        </p:nvSpPr>
        <p:spPr/>
        <p:txBody>
          <a:bodyPr>
            <a:normAutofit fontScale="92500" lnSpcReduction="20000"/>
          </a:bodyPr>
          <a:lstStyle/>
          <a:p>
            <a:r>
              <a:rPr lang="en-US" dirty="0" smtClean="0"/>
              <a:t>Visibility</a:t>
            </a:r>
            <a:endParaRPr lang="en-US" dirty="0"/>
          </a:p>
          <a:p>
            <a:pPr lvl="1"/>
            <a:r>
              <a:rPr lang="en-US" dirty="0" smtClean="0"/>
              <a:t>E.g</a:t>
            </a:r>
            <a:r>
              <a:rPr lang="en-US" dirty="0"/>
              <a:t>. Team members need to see all events when a failure occur</a:t>
            </a:r>
          </a:p>
          <a:p>
            <a:r>
              <a:rPr lang="en-US" dirty="0" smtClean="0"/>
              <a:t>Automated </a:t>
            </a:r>
            <a:r>
              <a:rPr lang="en-US" dirty="0"/>
              <a:t>Collaboration</a:t>
            </a:r>
          </a:p>
          <a:p>
            <a:pPr lvl="1"/>
            <a:r>
              <a:rPr lang="en-US" dirty="0" smtClean="0"/>
              <a:t>All </a:t>
            </a:r>
            <a:r>
              <a:rPr lang="en-US" dirty="0"/>
              <a:t>team members should get the notification to events (merge request, commits, </a:t>
            </a:r>
            <a:r>
              <a:rPr lang="en-US" dirty="0" smtClean="0"/>
              <a:t>merge, etc</a:t>
            </a:r>
            <a:r>
              <a:rPr lang="en-US" dirty="0"/>
              <a:t>.) automatically</a:t>
            </a:r>
          </a:p>
          <a:p>
            <a:pPr lvl="1"/>
            <a:r>
              <a:rPr lang="en-US" dirty="0" smtClean="0"/>
              <a:t>E.g</a:t>
            </a:r>
            <a:r>
              <a:rPr lang="en-US" dirty="0"/>
              <a:t>. </a:t>
            </a:r>
            <a:r>
              <a:rPr lang="en-US" dirty="0" err="1" smtClean="0"/>
              <a:t>Git</a:t>
            </a:r>
            <a:r>
              <a:rPr lang="en-US" dirty="0" smtClean="0"/>
              <a:t> or </a:t>
            </a:r>
            <a:r>
              <a:rPr lang="en-US" dirty="0" err="1" smtClean="0"/>
              <a:t>Gitlab</a:t>
            </a:r>
            <a:r>
              <a:rPr lang="en-US" dirty="0" smtClean="0"/>
              <a:t> </a:t>
            </a:r>
            <a:r>
              <a:rPr lang="en-US" dirty="0"/>
              <a:t>Slack or </a:t>
            </a:r>
            <a:r>
              <a:rPr lang="en-US" dirty="0" err="1"/>
              <a:t>Webex</a:t>
            </a:r>
            <a:r>
              <a:rPr lang="en-US" dirty="0"/>
              <a:t> notification</a:t>
            </a:r>
          </a:p>
          <a:p>
            <a:pPr lvl="2"/>
            <a:r>
              <a:rPr lang="en-US" dirty="0" smtClean="0"/>
              <a:t>Push</a:t>
            </a:r>
            <a:endParaRPr lang="en-US" dirty="0"/>
          </a:p>
          <a:p>
            <a:pPr lvl="2"/>
            <a:r>
              <a:rPr lang="en-US" dirty="0" smtClean="0"/>
              <a:t>Issues</a:t>
            </a:r>
            <a:endParaRPr lang="en-US" dirty="0"/>
          </a:p>
          <a:p>
            <a:pPr lvl="2"/>
            <a:r>
              <a:rPr lang="en-US" dirty="0" smtClean="0"/>
              <a:t>Merge </a:t>
            </a:r>
            <a:r>
              <a:rPr lang="en-US" dirty="0"/>
              <a:t>Requests</a:t>
            </a:r>
          </a:p>
          <a:p>
            <a:pPr lvl="2"/>
            <a:r>
              <a:rPr lang="en-US" dirty="0" smtClean="0"/>
              <a:t>Comments</a:t>
            </a:r>
            <a:endParaRPr lang="en-US" dirty="0"/>
          </a:p>
          <a:p>
            <a:pPr lvl="2"/>
            <a:r>
              <a:rPr lang="en-US" dirty="0" smtClean="0"/>
              <a:t>Pipeline</a:t>
            </a:r>
            <a:endParaRPr lang="en-US" dirty="0"/>
          </a:p>
          <a:p>
            <a:pPr lvl="2"/>
            <a:r>
              <a:rPr lang="en-US" dirty="0" smtClean="0"/>
              <a:t>Deployment</a:t>
            </a:r>
            <a:endParaRPr lang="en-US" dirty="0"/>
          </a:p>
          <a:p>
            <a:pPr lvl="2"/>
            <a:r>
              <a:rPr lang="en-US" dirty="0" smtClean="0"/>
              <a:t>Code </a:t>
            </a:r>
            <a:r>
              <a:rPr lang="en-US" dirty="0"/>
              <a:t>quality, Test report, Code coverage, etc…</a:t>
            </a:r>
          </a:p>
          <a:p>
            <a:r>
              <a:rPr lang="en-US" dirty="0" smtClean="0"/>
              <a:t>Mitigate </a:t>
            </a:r>
            <a:r>
              <a:rPr lang="en-US" dirty="0"/>
              <a:t>the risk of cyber attacks</a:t>
            </a:r>
          </a:p>
          <a:p>
            <a:pPr lvl="1"/>
            <a:r>
              <a:rPr lang="en-US" dirty="0" smtClean="0"/>
              <a:t>With </a:t>
            </a:r>
            <a:r>
              <a:rPr lang="en-US" dirty="0"/>
              <a:t>real-time alert </a:t>
            </a:r>
            <a:r>
              <a:rPr lang="en-US" dirty="0" smtClean="0"/>
              <a:t>system</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89415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2624</TotalTime>
  <Words>3679</Words>
  <Application>Microsoft Office PowerPoint</Application>
  <PresentationFormat>Widescreen</PresentationFormat>
  <Paragraphs>445</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Candara</vt:lpstr>
      <vt:lpstr>Office Theme</vt:lpstr>
      <vt:lpstr>Continuous Monitoring</vt:lpstr>
      <vt:lpstr>Outline</vt:lpstr>
      <vt:lpstr>Monitoring in DevOps</vt:lpstr>
      <vt:lpstr>What is DevOps Monitoring?</vt:lpstr>
      <vt:lpstr>What is DevOps Monitoring?</vt:lpstr>
      <vt:lpstr>Monitoring in DevOps</vt:lpstr>
      <vt:lpstr>Monitoring in DevOps</vt:lpstr>
      <vt:lpstr>Monitoring Goals</vt:lpstr>
      <vt:lpstr>Importance of DevOps Monitoring</vt:lpstr>
      <vt:lpstr>Importance of DevOps Monitoring</vt:lpstr>
      <vt:lpstr>Why we need Continuous Monitoring?</vt:lpstr>
      <vt:lpstr>Why we need Continuous Monitoring?</vt:lpstr>
      <vt:lpstr>Why we need Continuous Monitoring?</vt:lpstr>
      <vt:lpstr>Why we need Continuous Monitoring?</vt:lpstr>
      <vt:lpstr>Why we need Continuous Monitoring?</vt:lpstr>
      <vt:lpstr>Why we need Continuous Monitoring?</vt:lpstr>
      <vt:lpstr>What is Continuous Monitoring?</vt:lpstr>
      <vt:lpstr>What is Continuous Monitoring?</vt:lpstr>
      <vt:lpstr>What is Continuous Monitoring?</vt:lpstr>
      <vt:lpstr>What is Continuous Monitoring?</vt:lpstr>
      <vt:lpstr>Continuous Monitoring Aim</vt:lpstr>
      <vt:lpstr>Monitor vs Alert</vt:lpstr>
      <vt:lpstr>Types of Continuous Monitoring</vt:lpstr>
      <vt:lpstr>Infrastructure Monitoring</vt:lpstr>
      <vt:lpstr>Application Monitoring</vt:lpstr>
      <vt:lpstr>Network Monitoring</vt:lpstr>
      <vt:lpstr>User behavior</vt:lpstr>
      <vt:lpstr>Benefits of Continuous Monitoring</vt:lpstr>
      <vt:lpstr>Continuous Monitoring Phases - NIST</vt:lpstr>
      <vt:lpstr>Continuous Monitoring Phases - Patriot</vt:lpstr>
      <vt:lpstr>Best Practices for Continuous Monitoring in DevOps</vt:lpstr>
      <vt:lpstr>Continuous Monitoring Use Cases</vt:lpstr>
      <vt:lpstr>DevOps monitoring use cases</vt:lpstr>
      <vt:lpstr>DevOps monitoring use cases</vt:lpstr>
      <vt:lpstr>DevOps monitoring use cases</vt:lpstr>
      <vt:lpstr>DevOps monitoring use cases</vt:lpstr>
      <vt:lpstr>Continuous Monitoring Tools</vt:lpstr>
      <vt:lpstr>Monitoring tool features</vt:lpstr>
      <vt:lpstr>Push vs Pull mechanism</vt:lpstr>
      <vt:lpstr>Push vs Pull mechanism</vt:lpstr>
      <vt:lpstr>Push vs Pull mechanism</vt:lpstr>
      <vt:lpstr>Continuous Monitoring Tools</vt:lpstr>
      <vt:lpstr>What is Nagios?</vt:lpstr>
      <vt:lpstr>What is Nagios?</vt:lpstr>
      <vt:lpstr>Nagios Features</vt:lpstr>
      <vt:lpstr>Nagios Architecture</vt:lpstr>
      <vt:lpstr>Nagios Dashboard</vt:lpstr>
      <vt:lpstr>Monitoring Remote Linux Hosts</vt:lpstr>
      <vt:lpstr>Case Studies</vt:lpstr>
      <vt:lpstr>Nagios Case Study - Bitnetix</vt:lpstr>
      <vt:lpstr>Challenge</vt:lpstr>
      <vt:lpstr>Challenge</vt:lpstr>
      <vt:lpstr>Solution</vt:lpstr>
      <vt:lpstr>Results</vt:lpstr>
      <vt:lpstr>Nagios Case Study - Tier 4 certified data center</vt:lpstr>
      <vt:lpstr>Nagios Case Study - Tier 4 certified data center</vt:lpstr>
      <vt:lpstr>Nagios Case Study - Tier 4 certified data center</vt:lpstr>
      <vt:lpstr>Nagios Case Study - Tier 4 certified data center</vt:lpstr>
      <vt:lpstr>Nagios Case Study - Tier 4 certified data center</vt:lpstr>
      <vt:lpstr>Akamai MPulse</vt:lpstr>
      <vt:lpstr>AppDynamics</vt:lpstr>
      <vt:lpstr>AppDynamics</vt:lpstr>
      <vt:lpstr>Simplified Monitoring Case Study</vt:lpstr>
      <vt:lpstr>Simplified Monitoring Case Study</vt:lpstr>
      <vt:lpstr>Simplified Monitoring Case Study</vt:lpstr>
      <vt:lpstr>Simplified Monitoring Case Study</vt:lpstr>
      <vt:lpstr>Simplified Monitoring Case Study</vt:lpstr>
      <vt:lpstr>Simplified Monitoring Case Study</vt:lpstr>
      <vt:lpstr>Simplified Monitoring Case Study</vt:lpstr>
      <vt:lpstr>Highly Available and Scalable Platform </vt:lpstr>
      <vt:lpstr>Highly Available and Scalable Platform </vt:lpstr>
      <vt:lpstr>Highly Available and Scalable Platform </vt:lpstr>
      <vt:lpstr>Highly Available and Scalable Platform </vt:lpstr>
      <vt:lpstr>Highly Available and Scalable Platform </vt:lpstr>
      <vt:lpstr>Highly Available and Scalable Platform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220</cp:revision>
  <cp:lastPrinted>2021-10-18T07:27:50Z</cp:lastPrinted>
  <dcterms:created xsi:type="dcterms:W3CDTF">2021-10-12T10:09:12Z</dcterms:created>
  <dcterms:modified xsi:type="dcterms:W3CDTF">2023-03-28T10:00:34Z</dcterms:modified>
</cp:coreProperties>
</file>